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7" r:id="rId3"/>
    <p:sldId id="258" r:id="rId4"/>
    <p:sldId id="279" r:id="rId5"/>
    <p:sldId id="278" r:id="rId6"/>
    <p:sldId id="269" r:id="rId7"/>
    <p:sldId id="270" r:id="rId8"/>
    <p:sldId id="271" r:id="rId9"/>
    <p:sldId id="272" r:id="rId10"/>
    <p:sldId id="273" r:id="rId11"/>
    <p:sldId id="274" r:id="rId12"/>
    <p:sldId id="259" r:id="rId13"/>
    <p:sldId id="277" r:id="rId14"/>
    <p:sldId id="260" r:id="rId15"/>
    <p:sldId id="261" r:id="rId16"/>
    <p:sldId id="262" r:id="rId17"/>
    <p:sldId id="263" r:id="rId18"/>
    <p:sldId id="276"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pos="2904" userDrawn="1">
          <p15:clr>
            <a:srgbClr val="A4A3A4"/>
          </p15:clr>
        </p15:guide>
        <p15:guide id="3" orient="horz" pos="408" userDrawn="1">
          <p15:clr>
            <a:srgbClr val="A4A3A4"/>
          </p15:clr>
        </p15:guide>
        <p15:guide id="4" pos="432" userDrawn="1">
          <p15:clr>
            <a:srgbClr val="A4A3A4"/>
          </p15:clr>
        </p15:guide>
        <p15:guide id="5" pos="5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83038"/>
    <a:srgbClr val="4EDCD4"/>
    <a:srgbClr val="FFE6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8435" autoAdjust="0"/>
  </p:normalViewPr>
  <p:slideViewPr>
    <p:cSldViewPr snapToGrid="0" snapToObjects="1">
      <p:cViewPr>
        <p:scale>
          <a:sx n="122" d="100"/>
          <a:sy n="122" d="100"/>
        </p:scale>
        <p:origin x="696" y="144"/>
      </p:cViewPr>
      <p:guideLst>
        <p:guide orient="horz" pos="3912"/>
        <p:guide pos="2904"/>
        <p:guide orient="horz" pos="408"/>
        <p:guide pos="432"/>
        <p:guide pos="53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7/31/20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much stock will go bad: distributor will have to throw it out or send it back. Cost associated with inventory.</a:t>
            </a:r>
          </a:p>
          <a:p>
            <a:r>
              <a:rPr lang="en-US" dirty="0"/>
              <a:t>Too little stock then you sell out and leave revenue on the table. If you can order more, costs will increase.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a:t>
            </a:fld>
            <a:endParaRPr lang="en-US"/>
          </a:p>
        </p:txBody>
      </p:sp>
    </p:spTree>
    <p:extLst>
      <p:ext uri="{BB962C8B-B14F-4D97-AF65-F5344CB8AC3E}">
        <p14:creationId xmlns:p14="http://schemas.microsoft.com/office/powerpoint/2010/main" val="59523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person could analyze every combination, but this is very time consuming and expensive to do.</a:t>
            </a:r>
          </a:p>
          <a:p>
            <a:r>
              <a:rPr lang="en-US" dirty="0"/>
              <a:t>Would require a team of people.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4</a:t>
            </a:fld>
            <a:endParaRPr lang="en-US"/>
          </a:p>
        </p:txBody>
      </p:sp>
    </p:spTree>
    <p:extLst>
      <p:ext uri="{BB962C8B-B14F-4D97-AF65-F5344CB8AC3E}">
        <p14:creationId xmlns:p14="http://schemas.microsoft.com/office/powerpoint/2010/main" val="1304701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Forecast sales at a store/customer level to know how much product the distributor should carry in inventory.</a:t>
            </a:r>
          </a:p>
          <a:p>
            <a:r>
              <a:rPr lang="en-US" dirty="0"/>
              <a:t>Automated approach that will quickly identify the best model with little human intervention.</a:t>
            </a:r>
          </a:p>
          <a:p>
            <a:endParaRPr lang="en-US" dirty="0"/>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5</a:t>
            </a:fld>
            <a:endParaRPr lang="en-US"/>
          </a:p>
        </p:txBody>
      </p:sp>
    </p:spTree>
    <p:extLst>
      <p:ext uri="{BB962C8B-B14F-4D97-AF65-F5344CB8AC3E}">
        <p14:creationId xmlns:p14="http://schemas.microsoft.com/office/powerpoint/2010/main" val="317945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result in biased estimates of the variance, or, in other words, the errors for this time period will carry over into future time periods. In our case, an overestimate of stock this period would not be corrected in the following time period, which will turn out to be a very expensive mistake.</a:t>
            </a:r>
          </a:p>
        </p:txBody>
      </p:sp>
      <p:sp>
        <p:nvSpPr>
          <p:cNvPr id="4" name="Slide Number Placeholder 3"/>
          <p:cNvSpPr>
            <a:spLocks noGrp="1"/>
          </p:cNvSpPr>
          <p:nvPr>
            <p:ph type="sldNum" sz="quarter" idx="5"/>
          </p:nvPr>
        </p:nvSpPr>
        <p:spPr/>
        <p:txBody>
          <a:bodyPr/>
          <a:lstStyle/>
          <a:p>
            <a:fld id="{BAA9633A-392A-4347-9D1C-FF5FFE9476B1}" type="slidenum">
              <a:rPr lang="en-US" smtClean="0"/>
              <a:t>7</a:t>
            </a:fld>
            <a:endParaRPr lang="en-US"/>
          </a:p>
        </p:txBody>
      </p:sp>
    </p:spTree>
    <p:extLst>
      <p:ext uri="{BB962C8B-B14F-4D97-AF65-F5344CB8AC3E}">
        <p14:creationId xmlns:p14="http://schemas.microsoft.com/office/powerpoint/2010/main" val="1199711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can perfectly capture all the components that make up the signal, then the resulting residuals, or errors, would be white noise, or something we cannot predict. So, if we can prove that the model residuals are white noise, then that means the model is probably a good one and did a good job at .</a:t>
            </a:r>
          </a:p>
        </p:txBody>
      </p:sp>
      <p:sp>
        <p:nvSpPr>
          <p:cNvPr id="4" name="Slide Number Placeholder 3"/>
          <p:cNvSpPr>
            <a:spLocks noGrp="1"/>
          </p:cNvSpPr>
          <p:nvPr>
            <p:ph type="sldNum" sz="quarter" idx="5"/>
          </p:nvPr>
        </p:nvSpPr>
        <p:spPr/>
        <p:txBody>
          <a:bodyPr/>
          <a:lstStyle/>
          <a:p>
            <a:fld id="{BAA9633A-392A-4347-9D1C-FF5FFE9476B1}" type="slidenum">
              <a:rPr lang="en-US" smtClean="0"/>
              <a:t>10</a:t>
            </a:fld>
            <a:endParaRPr lang="en-US"/>
          </a:p>
        </p:txBody>
      </p:sp>
    </p:spTree>
    <p:extLst>
      <p:ext uri="{BB962C8B-B14F-4D97-AF65-F5344CB8AC3E}">
        <p14:creationId xmlns:p14="http://schemas.microsoft.com/office/powerpoint/2010/main" val="4274930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11</a:t>
            </a:fld>
            <a:endParaRPr lang="en-US"/>
          </a:p>
        </p:txBody>
      </p:sp>
    </p:spTree>
    <p:extLst>
      <p:ext uri="{BB962C8B-B14F-4D97-AF65-F5344CB8AC3E}">
        <p14:creationId xmlns:p14="http://schemas.microsoft.com/office/powerpoint/2010/main" val="1494985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7/31/20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7/31/20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7/31/20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88E72BA-E11E-4A7F-9D6C-D80601FB45B1}"/>
              </a:ext>
            </a:extLst>
          </p:cNvPr>
          <p:cNvPicPr>
            <a:picLocks noChangeAspect="1"/>
          </p:cNvPicPr>
          <p:nvPr/>
        </p:nvPicPr>
        <p:blipFill rotWithShape="1">
          <a:blip r:embed="rId3"/>
          <a:srcRect l="3382" t="25153" r="70214" b="43856"/>
          <a:stretch/>
        </p:blipFill>
        <p:spPr>
          <a:xfrm>
            <a:off x="-31291" y="-13565"/>
            <a:ext cx="9184256" cy="6191805"/>
          </a:xfrm>
          <a:prstGeom prst="rect">
            <a:avLst/>
          </a:prstGeom>
        </p:spPr>
      </p:pic>
      <p:sp>
        <p:nvSpPr>
          <p:cNvPr id="2" name="Title 1"/>
          <p:cNvSpPr>
            <a:spLocks noGrp="1"/>
          </p:cNvSpPr>
          <p:nvPr>
            <p:ph type="ctrTitle"/>
          </p:nvPr>
        </p:nvSpPr>
        <p:spPr>
          <a:xfrm>
            <a:off x="90016" y="171368"/>
            <a:ext cx="8963967" cy="3387623"/>
          </a:xfrm>
        </p:spPr>
        <p:txBody>
          <a:bodyPr anchor="t">
            <a:noAutofit/>
          </a:bodyPr>
          <a:lstStyle/>
          <a:p>
            <a:pPr algn="l"/>
            <a:r>
              <a:rPr lang="en-US" sz="6600" dirty="0">
                <a:solidFill>
                  <a:schemeClr val="bg1"/>
                </a:solidFill>
                <a:latin typeface="Franklin Gothic Medium Cond" panose="020B0606030402020204" pitchFamily="34" charset="0"/>
              </a:rPr>
              <a:t>How Much Beer </a:t>
            </a:r>
            <a:br>
              <a:rPr lang="en-US" sz="6600" dirty="0">
                <a:solidFill>
                  <a:schemeClr val="bg1"/>
                </a:solidFill>
                <a:latin typeface="Franklin Gothic Medium Cond" panose="020B0606030402020204" pitchFamily="34" charset="0"/>
              </a:rPr>
            </a:br>
            <a:r>
              <a:rPr lang="en-US" sz="6600" dirty="0">
                <a:solidFill>
                  <a:schemeClr val="bg1"/>
                </a:solidFill>
                <a:latin typeface="Franklin Gothic Medium Cond" panose="020B0606030402020204" pitchFamily="34" charset="0"/>
              </a:rPr>
              <a:t>Do I Need to Stock?</a:t>
            </a:r>
            <a:br>
              <a:rPr lang="en-US" sz="8000" dirty="0">
                <a:solidFill>
                  <a:schemeClr val="bg1"/>
                </a:solidFill>
                <a:latin typeface="Franklin Gothic Medium Cond" panose="020B0606030402020204" pitchFamily="34" charset="0"/>
              </a:rPr>
            </a:br>
            <a:r>
              <a:rPr lang="en-US" sz="1400" dirty="0">
                <a:solidFill>
                  <a:schemeClr val="bg1"/>
                </a:solidFill>
                <a:latin typeface="Franklin Gothic Medium Cond" panose="020B0606030402020204" pitchFamily="34" charset="0"/>
              </a:rPr>
              <a:t> </a:t>
            </a:r>
            <a:br>
              <a:rPr lang="en-US" sz="1400" dirty="0">
                <a:solidFill>
                  <a:schemeClr val="bg1"/>
                </a:solidFill>
                <a:latin typeface="Franklin Gothic Medium Cond" panose="020B0606030402020204" pitchFamily="34" charset="0"/>
              </a:rPr>
            </a:br>
            <a:br>
              <a:rPr lang="en-US" sz="14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An Automated Approach to </a:t>
            </a:r>
            <a:br>
              <a:rPr lang="en-US" sz="36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Demand Forecasting </a:t>
            </a:r>
            <a:endParaRPr lang="en-US" dirty="0">
              <a:solidFill>
                <a:schemeClr val="bg1"/>
              </a:solidFill>
              <a:latin typeface="Franklin Gothic Medium Cond" panose="020B0606030402020204" pitchFamily="34" charset="0"/>
            </a:endParaRPr>
          </a:p>
        </p:txBody>
      </p:sp>
      <p:sp>
        <p:nvSpPr>
          <p:cNvPr id="3" name="Subtitle 2"/>
          <p:cNvSpPr>
            <a:spLocks noGrp="1"/>
          </p:cNvSpPr>
          <p:nvPr>
            <p:ph type="subTitle" idx="1"/>
          </p:nvPr>
        </p:nvSpPr>
        <p:spPr>
          <a:xfrm>
            <a:off x="90016" y="4766122"/>
            <a:ext cx="8219259" cy="798660"/>
          </a:xfrm>
        </p:spPr>
        <p:txBody>
          <a:bodyPr>
            <a:normAutofit/>
          </a:bodyPr>
          <a:lstStyle/>
          <a:p>
            <a:pPr algn="l"/>
            <a:r>
              <a:rPr lang="en-US" sz="1800" dirty="0">
                <a:solidFill>
                  <a:schemeClr val="bg1"/>
                </a:solidFill>
                <a:latin typeface="Franklin Gothic Medium Cond" panose="020B0606030402020204" pitchFamily="34" charset="0"/>
              </a:rPr>
              <a:t>Jenna Ford, Christian Nava &amp; Jonathan Tan</a:t>
            </a:r>
          </a:p>
          <a:p>
            <a:pPr algn="l"/>
            <a:r>
              <a:rPr lang="en-US" sz="1800" dirty="0">
                <a:solidFill>
                  <a:schemeClr val="bg1"/>
                </a:solidFill>
                <a:latin typeface="Franklin Gothic Medium Cond" panose="020B0606030402020204" pitchFamily="34" charset="0"/>
              </a:rPr>
              <a:t>Advisor: Dr. </a:t>
            </a:r>
            <a:r>
              <a:rPr lang="en-US" sz="1800" dirty="0" err="1">
                <a:solidFill>
                  <a:schemeClr val="bg1"/>
                </a:solidFill>
                <a:latin typeface="Franklin Gothic Medium Cond" panose="020B0606030402020204" pitchFamily="34" charset="0"/>
              </a:rPr>
              <a:t>Bivin</a:t>
            </a:r>
            <a:r>
              <a:rPr lang="en-US" sz="1800" dirty="0">
                <a:solidFill>
                  <a:schemeClr val="bg1"/>
                </a:solidFill>
                <a:latin typeface="Franklin Gothic Medium Cond" panose="020B0606030402020204" pitchFamily="34" charset="0"/>
              </a:rPr>
              <a:t> Sadler</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
        <p:nvSpPr>
          <p:cNvPr id="17" name="Rectangle 16">
            <a:extLst>
              <a:ext uri="{FF2B5EF4-FFF2-40B4-BE49-F238E27FC236}">
                <a16:creationId xmlns:a16="http://schemas.microsoft.com/office/drawing/2014/main" id="{CEC43AAF-97B8-40D4-BF69-8D932E94E43E}"/>
              </a:ext>
            </a:extLst>
          </p:cNvPr>
          <p:cNvSpPr/>
          <p:nvPr/>
        </p:nvSpPr>
        <p:spPr>
          <a:xfrm>
            <a:off x="225643" y="2151017"/>
            <a:ext cx="378944" cy="61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descr="A close up of a logo&#10;&#10;Description automatically generated">
            <a:extLst>
              <a:ext uri="{FF2B5EF4-FFF2-40B4-BE49-F238E27FC236}">
                <a16:creationId xmlns:a16="http://schemas.microsoft.com/office/drawing/2014/main" id="{073EDCD1-B5F9-416E-BC76-413E8165DFF5}"/>
              </a:ext>
            </a:extLst>
          </p:cNvPr>
          <p:cNvPicPr>
            <a:picLocks noChangeAspect="1"/>
          </p:cNvPicPr>
          <p:nvPr/>
        </p:nvPicPr>
        <p:blipFill>
          <a:blip r:embed="rId3">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3942823" y="3509896"/>
            <a:ext cx="914400" cy="914400"/>
          </a:xfrm>
          <a:prstGeom prst="rect">
            <a:avLst/>
          </a:prstGeom>
        </p:spPr>
      </p:pic>
      <p:pic>
        <p:nvPicPr>
          <p:cNvPr id="6" name="Picture 5" descr="A close up of a logo&#10;&#10;Description automatically generated">
            <a:extLst>
              <a:ext uri="{FF2B5EF4-FFF2-40B4-BE49-F238E27FC236}">
                <a16:creationId xmlns:a16="http://schemas.microsoft.com/office/drawing/2014/main" id="{612F5720-BE23-4157-ABE1-A26E7A37B3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4681" y="3509896"/>
            <a:ext cx="914400" cy="914400"/>
          </a:xfrm>
          <a:prstGeom prst="rect">
            <a:avLst/>
          </a:prstGeom>
        </p:spPr>
      </p:pic>
      <p:sp>
        <p:nvSpPr>
          <p:cNvPr id="7" name="Plus Sign 6">
            <a:extLst>
              <a:ext uri="{FF2B5EF4-FFF2-40B4-BE49-F238E27FC236}">
                <a16:creationId xmlns:a16="http://schemas.microsoft.com/office/drawing/2014/main" id="{0D5B8F91-FEAF-4B21-97AD-2615939913FA}"/>
              </a:ext>
            </a:extLst>
          </p:cNvPr>
          <p:cNvSpPr/>
          <p:nvPr/>
        </p:nvSpPr>
        <p:spPr>
          <a:xfrm>
            <a:off x="5474306" y="3737896"/>
            <a:ext cx="561600" cy="607200"/>
          </a:xfrm>
          <a:prstGeom prst="mathPlus">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0FBAD34-0805-44CC-A076-308A1E00B21F}"/>
              </a:ext>
            </a:extLst>
          </p:cNvPr>
          <p:cNvSpPr txBox="1"/>
          <p:nvPr/>
        </p:nvSpPr>
        <p:spPr>
          <a:xfrm>
            <a:off x="3883723" y="3004830"/>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SIGNAL</a:t>
            </a:r>
          </a:p>
        </p:txBody>
      </p:sp>
      <p:sp>
        <p:nvSpPr>
          <p:cNvPr id="9" name="TextBox 8">
            <a:extLst>
              <a:ext uri="{FF2B5EF4-FFF2-40B4-BE49-F238E27FC236}">
                <a16:creationId xmlns:a16="http://schemas.microsoft.com/office/drawing/2014/main" id="{459C2A86-A3A9-4056-AAA7-08712D79F4A7}"/>
              </a:ext>
            </a:extLst>
          </p:cNvPr>
          <p:cNvSpPr txBox="1"/>
          <p:nvPr/>
        </p:nvSpPr>
        <p:spPr>
          <a:xfrm>
            <a:off x="6886481" y="3004830"/>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NOISE</a:t>
            </a:r>
          </a:p>
        </p:txBody>
      </p:sp>
      <p:sp>
        <p:nvSpPr>
          <p:cNvPr id="10" name="TextBox 9">
            <a:extLst>
              <a:ext uri="{FF2B5EF4-FFF2-40B4-BE49-F238E27FC236}">
                <a16:creationId xmlns:a16="http://schemas.microsoft.com/office/drawing/2014/main" id="{C5724087-C44D-4553-A7C6-F20551E081E0}"/>
              </a:ext>
            </a:extLst>
          </p:cNvPr>
          <p:cNvSpPr txBox="1"/>
          <p:nvPr/>
        </p:nvSpPr>
        <p:spPr>
          <a:xfrm>
            <a:off x="3744373" y="4627877"/>
            <a:ext cx="1311300" cy="923330"/>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 model &amp; predict</a:t>
            </a:r>
          </a:p>
        </p:txBody>
      </p:sp>
      <p:sp>
        <p:nvSpPr>
          <p:cNvPr id="11" name="TextBox 10">
            <a:extLst>
              <a:ext uri="{FF2B5EF4-FFF2-40B4-BE49-F238E27FC236}">
                <a16:creationId xmlns:a16="http://schemas.microsoft.com/office/drawing/2014/main" id="{54C65FDC-9341-4965-970F-1234276D8FE0}"/>
              </a:ext>
            </a:extLst>
          </p:cNvPr>
          <p:cNvSpPr txBox="1"/>
          <p:nvPr/>
        </p:nvSpPr>
        <p:spPr>
          <a:xfrm>
            <a:off x="6730408" y="4631500"/>
            <a:ext cx="1462945" cy="646331"/>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cannot predict</a:t>
            </a:r>
          </a:p>
        </p:txBody>
      </p:sp>
      <p:sp>
        <p:nvSpPr>
          <p:cNvPr id="12" name="TextBox 11">
            <a:extLst>
              <a:ext uri="{FF2B5EF4-FFF2-40B4-BE49-F238E27FC236}">
                <a16:creationId xmlns:a16="http://schemas.microsoft.com/office/drawing/2014/main" id="{9E9F2AF5-20CD-4496-949B-DF9E5EDC8940}"/>
              </a:ext>
            </a:extLst>
          </p:cNvPr>
          <p:cNvSpPr txBox="1"/>
          <p:nvPr/>
        </p:nvSpPr>
        <p:spPr>
          <a:xfrm>
            <a:off x="558799" y="3502887"/>
            <a:ext cx="1656863" cy="1077218"/>
          </a:xfrm>
          <a:prstGeom prst="rect">
            <a:avLst/>
          </a:prstGeom>
          <a:noFill/>
        </p:spPr>
        <p:txBody>
          <a:bodyPr wrap="square" rtlCol="0" anchor="ctr">
            <a:spAutoFit/>
          </a:bodyPr>
          <a:lstStyle/>
          <a:p>
            <a:pPr algn="ctr"/>
            <a:r>
              <a:rPr lang="en-US" sz="3200" dirty="0">
                <a:latin typeface="Franklin Gothic Medium Cond" panose="020B0606030402020204" pitchFamily="34" charset="0"/>
              </a:rPr>
              <a:t>TIME </a:t>
            </a:r>
          </a:p>
          <a:p>
            <a:pPr algn="ctr"/>
            <a:r>
              <a:rPr lang="en-US" sz="3200" dirty="0">
                <a:latin typeface="Franklin Gothic Medium Cond" panose="020B0606030402020204" pitchFamily="34" charset="0"/>
              </a:rPr>
              <a:t>SERIES</a:t>
            </a:r>
          </a:p>
        </p:txBody>
      </p:sp>
      <p:sp>
        <p:nvSpPr>
          <p:cNvPr id="13" name="Equals 12">
            <a:extLst>
              <a:ext uri="{FF2B5EF4-FFF2-40B4-BE49-F238E27FC236}">
                <a16:creationId xmlns:a16="http://schemas.microsoft.com/office/drawing/2014/main" id="{FBB2BE49-2B09-41E1-B54B-E851E9319C98}"/>
              </a:ext>
            </a:extLst>
          </p:cNvPr>
          <p:cNvSpPr/>
          <p:nvPr/>
        </p:nvSpPr>
        <p:spPr>
          <a:xfrm>
            <a:off x="2549604" y="3780423"/>
            <a:ext cx="561600" cy="578160"/>
          </a:xfrm>
          <a:prstGeom prst="mathEqual">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a:extLst>
              <a:ext uri="{FF2B5EF4-FFF2-40B4-BE49-F238E27FC236}">
                <a16:creationId xmlns:a16="http://schemas.microsoft.com/office/drawing/2014/main" id="{63DB8F76-D79A-8941-874F-F97C3A7DA875}"/>
              </a:ext>
            </a:extLst>
          </p:cNvPr>
          <p:cNvPicPr>
            <a:picLocks noChangeAspect="1"/>
          </p:cNvPicPr>
          <p:nvPr/>
        </p:nvPicPr>
        <p:blipFill rotWithShape="1">
          <a:blip r:embed="rId5"/>
          <a:srcRect l="8681" t="48102" r="67778" b="41261"/>
          <a:stretch/>
        </p:blipFill>
        <p:spPr>
          <a:xfrm flipV="1">
            <a:off x="0" y="-1"/>
            <a:ext cx="9144000" cy="2324101"/>
          </a:xfrm>
          <a:prstGeom prst="rect">
            <a:avLst/>
          </a:prstGeom>
        </p:spPr>
      </p:pic>
      <p:sp>
        <p:nvSpPr>
          <p:cNvPr id="16" name="Rectangle 15">
            <a:extLst>
              <a:ext uri="{FF2B5EF4-FFF2-40B4-BE49-F238E27FC236}">
                <a16:creationId xmlns:a16="http://schemas.microsoft.com/office/drawing/2014/main" id="{D6EF2BD6-4268-6840-B7B8-8D2585A91707}"/>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22806A0-4487-FB43-B315-F6B33EA3978E}"/>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8" name="TextBox 17">
            <a:extLst>
              <a:ext uri="{FF2B5EF4-FFF2-40B4-BE49-F238E27FC236}">
                <a16:creationId xmlns:a16="http://schemas.microsoft.com/office/drawing/2014/main" id="{885D246B-3A80-3940-9082-99729637F029}"/>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White Noise</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3564377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3083169"/>
            <a:ext cx="7886700" cy="3093794"/>
          </a:xfrm>
        </p:spPr>
        <p:txBody>
          <a:bodyPr/>
          <a:lstStyle/>
          <a:p>
            <a:r>
              <a:rPr lang="en-US" dirty="0"/>
              <a:t>Traditional time series models</a:t>
            </a:r>
          </a:p>
          <a:p>
            <a:r>
              <a:rPr lang="en-US" dirty="0"/>
              <a:t>Deep learning models</a:t>
            </a:r>
          </a:p>
          <a:p>
            <a:r>
              <a:rPr lang="en-US" dirty="0"/>
              <a:t>List of models with graphics</a:t>
            </a:r>
          </a:p>
          <a:p>
            <a:endParaRPr lang="en-US" dirty="0"/>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11</a:t>
            </a:fld>
            <a:endParaRPr lang="en-US" dirty="0"/>
          </a:p>
        </p:txBody>
      </p:sp>
      <p:pic>
        <p:nvPicPr>
          <p:cNvPr id="7" name="Picture 6">
            <a:extLst>
              <a:ext uri="{FF2B5EF4-FFF2-40B4-BE49-F238E27FC236}">
                <a16:creationId xmlns:a16="http://schemas.microsoft.com/office/drawing/2014/main" id="{99F1E3E5-143E-7A4F-975E-B6A0144E57EF}"/>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8" name="Rectangle 7">
            <a:extLst>
              <a:ext uri="{FF2B5EF4-FFF2-40B4-BE49-F238E27FC236}">
                <a16:creationId xmlns:a16="http://schemas.microsoft.com/office/drawing/2014/main" id="{85F230ED-6B2C-F24E-810B-B1AEBA994A24}"/>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4AFBED7-296B-2249-A893-4824B66173D6}"/>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TextBox 9">
            <a:extLst>
              <a:ext uri="{FF2B5EF4-FFF2-40B4-BE49-F238E27FC236}">
                <a16:creationId xmlns:a16="http://schemas.microsoft.com/office/drawing/2014/main" id="{5D3B410D-F451-A94A-83E3-95A99B1D5813}"/>
              </a:ext>
            </a:extLst>
          </p:cNvPr>
          <p:cNvSpPr txBox="1"/>
          <p:nvPr/>
        </p:nvSpPr>
        <p:spPr>
          <a:xfrm>
            <a:off x="582123" y="1326464"/>
            <a:ext cx="3556123" cy="769441"/>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Models</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131752403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12</a:t>
            </a:fld>
            <a:endParaRPr lang="en-US" dirty="0"/>
          </a:p>
        </p:txBody>
      </p:sp>
      <p:sp>
        <p:nvSpPr>
          <p:cNvPr id="8" name="Rectangle 7">
            <a:extLst>
              <a:ext uri="{FF2B5EF4-FFF2-40B4-BE49-F238E27FC236}">
                <a16:creationId xmlns:a16="http://schemas.microsoft.com/office/drawing/2014/main" id="{371467D2-A8B3-4E81-9218-88E86498A3B4}"/>
              </a:ext>
            </a:extLst>
          </p:cNvPr>
          <p:cNvSpPr/>
          <p:nvPr/>
        </p:nvSpPr>
        <p:spPr>
          <a:xfrm>
            <a:off x="1290161" y="2695818"/>
            <a:ext cx="2402755" cy="1337171"/>
          </a:xfrm>
          <a:prstGeom prst="rect">
            <a:avLst/>
          </a:prstGeom>
          <a:solidFill>
            <a:srgbClr val="4472C4">
              <a:alpha val="30196"/>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311102-1BD0-444A-B376-19971D96BC20}"/>
              </a:ext>
            </a:extLst>
          </p:cNvPr>
          <p:cNvSpPr/>
          <p:nvPr/>
        </p:nvSpPr>
        <p:spPr>
          <a:xfrm>
            <a:off x="1302581" y="2690293"/>
            <a:ext cx="3423503" cy="1406919"/>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0" name="Rectangle 9">
            <a:extLst>
              <a:ext uri="{FF2B5EF4-FFF2-40B4-BE49-F238E27FC236}">
                <a16:creationId xmlns:a16="http://schemas.microsoft.com/office/drawing/2014/main" id="{1C4FB1A1-0502-4034-B654-4E5D30303206}"/>
              </a:ext>
            </a:extLst>
          </p:cNvPr>
          <p:cNvSpPr/>
          <p:nvPr/>
        </p:nvSpPr>
        <p:spPr>
          <a:xfrm>
            <a:off x="1295052" y="2691999"/>
            <a:ext cx="2233613" cy="1340990"/>
          </a:xfrm>
          <a:prstGeom prst="rect">
            <a:avLst/>
          </a:prstGeom>
          <a:solidFill>
            <a:srgbClr val="FFC000">
              <a:alpha val="30196"/>
            </a:srgb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1" name="Rectangle 10">
            <a:extLst>
              <a:ext uri="{FF2B5EF4-FFF2-40B4-BE49-F238E27FC236}">
                <a16:creationId xmlns:a16="http://schemas.microsoft.com/office/drawing/2014/main" id="{E36534FC-CDC0-490B-B99E-0463178E8B52}"/>
              </a:ext>
            </a:extLst>
          </p:cNvPr>
          <p:cNvSpPr/>
          <p:nvPr/>
        </p:nvSpPr>
        <p:spPr>
          <a:xfrm>
            <a:off x="3533553" y="2692000"/>
            <a:ext cx="1123824" cy="1340990"/>
          </a:xfrm>
          <a:prstGeom prst="rect">
            <a:avLst/>
          </a:prstGeom>
          <a:solidFill>
            <a:srgbClr val="A9D18E">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12" name="Rectangle 11">
            <a:extLst>
              <a:ext uri="{FF2B5EF4-FFF2-40B4-BE49-F238E27FC236}">
                <a16:creationId xmlns:a16="http://schemas.microsoft.com/office/drawing/2014/main" id="{2D643DE1-3C7D-4F44-84AD-AC42D7007B2C}"/>
              </a:ext>
            </a:extLst>
          </p:cNvPr>
          <p:cNvSpPr/>
          <p:nvPr/>
        </p:nvSpPr>
        <p:spPr>
          <a:xfrm>
            <a:off x="1290164" y="2245135"/>
            <a:ext cx="3367724" cy="442913"/>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5177FD99-6763-4022-92CD-BD1A49D7C07D}"/>
              </a:ext>
            </a:extLst>
          </p:cNvPr>
          <p:cNvSpPr txBox="1"/>
          <p:nvPr/>
        </p:nvSpPr>
        <p:spPr>
          <a:xfrm>
            <a:off x="2044455" y="2281925"/>
            <a:ext cx="989814" cy="369332"/>
          </a:xfrm>
          <a:prstGeom prst="rect">
            <a:avLst/>
          </a:prstGeom>
          <a:noFill/>
        </p:spPr>
        <p:txBody>
          <a:bodyPr wrap="square" rtlCol="0">
            <a:spAutoFit/>
          </a:bodyPr>
          <a:lstStyle/>
          <a:p>
            <a:pPr algn="ctr"/>
            <a:r>
              <a:rPr lang="en-US" dirty="0">
                <a:solidFill>
                  <a:schemeClr val="bg1"/>
                </a:solidFill>
                <a:latin typeface="Franklin Gothic Medium Cond" panose="020B0606030402020204" pitchFamily="34" charset="0"/>
              </a:rPr>
              <a:t>Dropped</a:t>
            </a:r>
          </a:p>
        </p:txBody>
      </p:sp>
      <p:sp>
        <p:nvSpPr>
          <p:cNvPr id="14" name="Rectangle 13">
            <a:extLst>
              <a:ext uri="{FF2B5EF4-FFF2-40B4-BE49-F238E27FC236}">
                <a16:creationId xmlns:a16="http://schemas.microsoft.com/office/drawing/2014/main" id="{286FAC41-66A8-42E5-ACC5-236800EB09A1}"/>
              </a:ext>
            </a:extLst>
          </p:cNvPr>
          <p:cNvSpPr/>
          <p:nvPr/>
        </p:nvSpPr>
        <p:spPr>
          <a:xfrm>
            <a:off x="1295562" y="2245135"/>
            <a:ext cx="2233613" cy="442913"/>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Franklin Gothic Medium Cond" panose="020B0606030402020204" pitchFamily="34" charset="0"/>
              </a:rPr>
              <a:t>Training Set</a:t>
            </a:r>
          </a:p>
        </p:txBody>
      </p:sp>
      <p:sp>
        <p:nvSpPr>
          <p:cNvPr id="15" name="Rectangle 14">
            <a:extLst>
              <a:ext uri="{FF2B5EF4-FFF2-40B4-BE49-F238E27FC236}">
                <a16:creationId xmlns:a16="http://schemas.microsoft.com/office/drawing/2014/main" id="{60AD0960-FAE2-4DBA-8FEA-5989948A3595}"/>
              </a:ext>
            </a:extLst>
          </p:cNvPr>
          <p:cNvSpPr/>
          <p:nvPr/>
        </p:nvSpPr>
        <p:spPr>
          <a:xfrm>
            <a:off x="3529175" y="2245136"/>
            <a:ext cx="1128712" cy="442913"/>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latin typeface="Franklin Gothic Medium Cond" panose="020B0606030402020204" pitchFamily="34" charset="0"/>
              </a:rPr>
              <a:t>Forecast</a:t>
            </a:r>
          </a:p>
        </p:txBody>
      </p:sp>
      <p:sp>
        <p:nvSpPr>
          <p:cNvPr id="16" name="Left Brace 15">
            <a:extLst>
              <a:ext uri="{FF2B5EF4-FFF2-40B4-BE49-F238E27FC236}">
                <a16:creationId xmlns:a16="http://schemas.microsoft.com/office/drawing/2014/main" id="{E818CD63-2C62-4F5D-9B2F-D5627EF5B61A}"/>
              </a:ext>
            </a:extLst>
          </p:cNvPr>
          <p:cNvSpPr/>
          <p:nvPr/>
        </p:nvSpPr>
        <p:spPr>
          <a:xfrm rot="5400000">
            <a:off x="2293237" y="977805"/>
            <a:ext cx="227464" cy="2233613"/>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e 16">
            <a:extLst>
              <a:ext uri="{FF2B5EF4-FFF2-40B4-BE49-F238E27FC236}">
                <a16:creationId xmlns:a16="http://schemas.microsoft.com/office/drawing/2014/main" id="{1071C165-E8BC-4CA3-B4FC-CB837D49F08B}"/>
              </a:ext>
            </a:extLst>
          </p:cNvPr>
          <p:cNvSpPr/>
          <p:nvPr/>
        </p:nvSpPr>
        <p:spPr>
          <a:xfrm rot="5400000">
            <a:off x="4006326" y="1556784"/>
            <a:ext cx="169010" cy="1134111"/>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AF2BDB49-C3FE-407F-A0C4-5CC91ACFAA92}"/>
              </a:ext>
            </a:extLst>
          </p:cNvPr>
          <p:cNvSpPr txBox="1"/>
          <p:nvPr/>
        </p:nvSpPr>
        <p:spPr>
          <a:xfrm>
            <a:off x="1931572" y="164351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window</a:t>
            </a:r>
          </a:p>
        </p:txBody>
      </p:sp>
      <p:sp>
        <p:nvSpPr>
          <p:cNvPr id="19" name="TextBox 18">
            <a:extLst>
              <a:ext uri="{FF2B5EF4-FFF2-40B4-BE49-F238E27FC236}">
                <a16:creationId xmlns:a16="http://schemas.microsoft.com/office/drawing/2014/main" id="{4A1502EA-C8AE-494F-AC02-BCE31E055136}"/>
              </a:ext>
            </a:extLst>
          </p:cNvPr>
          <p:cNvSpPr txBox="1"/>
          <p:nvPr/>
        </p:nvSpPr>
        <p:spPr>
          <a:xfrm>
            <a:off x="3615044" y="164351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horizon</a:t>
            </a:r>
          </a:p>
        </p:txBody>
      </p:sp>
      <p:grpSp>
        <p:nvGrpSpPr>
          <p:cNvPr id="20" name="Group 19">
            <a:extLst>
              <a:ext uri="{FF2B5EF4-FFF2-40B4-BE49-F238E27FC236}">
                <a16:creationId xmlns:a16="http://schemas.microsoft.com/office/drawing/2014/main" id="{C0B27073-FFD4-422A-9368-C74668114AB3}"/>
              </a:ext>
            </a:extLst>
          </p:cNvPr>
          <p:cNvGrpSpPr/>
          <p:nvPr/>
        </p:nvGrpSpPr>
        <p:grpSpPr>
          <a:xfrm>
            <a:off x="568052" y="4461083"/>
            <a:ext cx="4058469" cy="261610"/>
            <a:chOff x="725068" y="3999714"/>
            <a:chExt cx="4058469" cy="261610"/>
          </a:xfrm>
        </p:grpSpPr>
        <p:sp>
          <p:nvSpPr>
            <p:cNvPr id="21" name="Rectangle 20">
              <a:extLst>
                <a:ext uri="{FF2B5EF4-FFF2-40B4-BE49-F238E27FC236}">
                  <a16:creationId xmlns:a16="http://schemas.microsoft.com/office/drawing/2014/main" id="{4ACCB07D-D22D-4C8D-9B8E-1FC87C3C2AFC}"/>
                </a:ext>
              </a:extLst>
            </p:cNvPr>
            <p:cNvSpPr/>
            <p:nvPr/>
          </p:nvSpPr>
          <p:spPr>
            <a:xfrm>
              <a:off x="1415813" y="4069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2" name="Rectangle 21">
              <a:extLst>
                <a:ext uri="{FF2B5EF4-FFF2-40B4-BE49-F238E27FC236}">
                  <a16:creationId xmlns:a16="http://schemas.microsoft.com/office/drawing/2014/main" id="{13E36B99-5524-4A0B-8B13-A589E5F7A57D}"/>
                </a:ext>
              </a:extLst>
            </p:cNvPr>
            <p:cNvSpPr/>
            <p:nvPr/>
          </p:nvSpPr>
          <p:spPr>
            <a:xfrm>
              <a:off x="3656092" y="4069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3" name="TextBox 22">
              <a:extLst>
                <a:ext uri="{FF2B5EF4-FFF2-40B4-BE49-F238E27FC236}">
                  <a16:creationId xmlns:a16="http://schemas.microsoft.com/office/drawing/2014/main" id="{B2584531-ECBA-44C6-A2EF-D62105CAE559}"/>
                </a:ext>
              </a:extLst>
            </p:cNvPr>
            <p:cNvSpPr txBox="1"/>
            <p:nvPr/>
          </p:nvSpPr>
          <p:spPr>
            <a:xfrm>
              <a:off x="725068" y="3999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1</a:t>
              </a:r>
            </a:p>
          </p:txBody>
        </p:sp>
      </p:grpSp>
      <p:grpSp>
        <p:nvGrpSpPr>
          <p:cNvPr id="24" name="Group 23">
            <a:extLst>
              <a:ext uri="{FF2B5EF4-FFF2-40B4-BE49-F238E27FC236}">
                <a16:creationId xmlns:a16="http://schemas.microsoft.com/office/drawing/2014/main" id="{537E1B51-531D-4485-930F-950DFE923FB5}"/>
              </a:ext>
            </a:extLst>
          </p:cNvPr>
          <p:cNvGrpSpPr/>
          <p:nvPr/>
        </p:nvGrpSpPr>
        <p:grpSpPr>
          <a:xfrm>
            <a:off x="568052" y="4613483"/>
            <a:ext cx="4210869" cy="261610"/>
            <a:chOff x="725068" y="4152114"/>
            <a:chExt cx="4210869" cy="261610"/>
          </a:xfrm>
        </p:grpSpPr>
        <p:sp>
          <p:nvSpPr>
            <p:cNvPr id="25" name="Rectangle 24">
              <a:extLst>
                <a:ext uri="{FF2B5EF4-FFF2-40B4-BE49-F238E27FC236}">
                  <a16:creationId xmlns:a16="http://schemas.microsoft.com/office/drawing/2014/main" id="{7A64C535-E182-49CB-BA73-7F02FA68F34C}"/>
                </a:ext>
              </a:extLst>
            </p:cNvPr>
            <p:cNvSpPr/>
            <p:nvPr/>
          </p:nvSpPr>
          <p:spPr>
            <a:xfrm>
              <a:off x="1568213" y="42214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6" name="Rectangle 25">
              <a:extLst>
                <a:ext uri="{FF2B5EF4-FFF2-40B4-BE49-F238E27FC236}">
                  <a16:creationId xmlns:a16="http://schemas.microsoft.com/office/drawing/2014/main" id="{FB7212F0-7EB7-430A-BC2C-834486FD2731}"/>
                </a:ext>
              </a:extLst>
            </p:cNvPr>
            <p:cNvSpPr/>
            <p:nvPr/>
          </p:nvSpPr>
          <p:spPr>
            <a:xfrm>
              <a:off x="3808492" y="42214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7" name="TextBox 26">
              <a:extLst>
                <a:ext uri="{FF2B5EF4-FFF2-40B4-BE49-F238E27FC236}">
                  <a16:creationId xmlns:a16="http://schemas.microsoft.com/office/drawing/2014/main" id="{F2802C11-EA2A-4F6D-B216-A86CBA67C0DD}"/>
                </a:ext>
              </a:extLst>
            </p:cNvPr>
            <p:cNvSpPr txBox="1"/>
            <p:nvPr/>
          </p:nvSpPr>
          <p:spPr>
            <a:xfrm>
              <a:off x="725068" y="41521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2</a:t>
              </a:r>
            </a:p>
          </p:txBody>
        </p:sp>
        <p:sp>
          <p:nvSpPr>
            <p:cNvPr id="28" name="Rectangle 27">
              <a:extLst>
                <a:ext uri="{FF2B5EF4-FFF2-40B4-BE49-F238E27FC236}">
                  <a16:creationId xmlns:a16="http://schemas.microsoft.com/office/drawing/2014/main" id="{08B6942D-75A6-45A2-B23B-75A390DC7FC8}"/>
                </a:ext>
              </a:extLst>
            </p:cNvPr>
            <p:cNvSpPr/>
            <p:nvPr/>
          </p:nvSpPr>
          <p:spPr>
            <a:xfrm>
              <a:off x="1415812" y="4221483"/>
              <a:ext cx="1405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29" name="Group 28">
            <a:extLst>
              <a:ext uri="{FF2B5EF4-FFF2-40B4-BE49-F238E27FC236}">
                <a16:creationId xmlns:a16="http://schemas.microsoft.com/office/drawing/2014/main" id="{B1A4CFBA-A5F7-41BE-B7AF-112A817DDCA4}"/>
              </a:ext>
            </a:extLst>
          </p:cNvPr>
          <p:cNvGrpSpPr/>
          <p:nvPr/>
        </p:nvGrpSpPr>
        <p:grpSpPr>
          <a:xfrm>
            <a:off x="558036" y="4765883"/>
            <a:ext cx="4373285" cy="261610"/>
            <a:chOff x="725068" y="4304514"/>
            <a:chExt cx="4363269" cy="261610"/>
          </a:xfrm>
        </p:grpSpPr>
        <p:sp>
          <p:nvSpPr>
            <p:cNvPr id="30" name="Rectangle 29">
              <a:extLst>
                <a:ext uri="{FF2B5EF4-FFF2-40B4-BE49-F238E27FC236}">
                  <a16:creationId xmlns:a16="http://schemas.microsoft.com/office/drawing/2014/main" id="{EAB098AA-0F4A-43FF-8586-01220E26BB68}"/>
                </a:ext>
              </a:extLst>
            </p:cNvPr>
            <p:cNvSpPr/>
            <p:nvPr/>
          </p:nvSpPr>
          <p:spPr>
            <a:xfrm>
              <a:off x="1720613" y="43738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1" name="Rectangle 30">
              <a:extLst>
                <a:ext uri="{FF2B5EF4-FFF2-40B4-BE49-F238E27FC236}">
                  <a16:creationId xmlns:a16="http://schemas.microsoft.com/office/drawing/2014/main" id="{1CDEC1D3-A538-4961-A0C2-F2DC890A303C}"/>
                </a:ext>
              </a:extLst>
            </p:cNvPr>
            <p:cNvSpPr/>
            <p:nvPr/>
          </p:nvSpPr>
          <p:spPr>
            <a:xfrm>
              <a:off x="3960892" y="43738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2" name="TextBox 31">
              <a:extLst>
                <a:ext uri="{FF2B5EF4-FFF2-40B4-BE49-F238E27FC236}">
                  <a16:creationId xmlns:a16="http://schemas.microsoft.com/office/drawing/2014/main" id="{A68BC155-4514-4844-A21A-96CE0A8B1DB0}"/>
                </a:ext>
              </a:extLst>
            </p:cNvPr>
            <p:cNvSpPr txBox="1"/>
            <p:nvPr/>
          </p:nvSpPr>
          <p:spPr>
            <a:xfrm>
              <a:off x="725068" y="43045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3</a:t>
              </a:r>
            </a:p>
          </p:txBody>
        </p:sp>
        <p:sp>
          <p:nvSpPr>
            <p:cNvPr id="33" name="Rectangle 32">
              <a:extLst>
                <a:ext uri="{FF2B5EF4-FFF2-40B4-BE49-F238E27FC236}">
                  <a16:creationId xmlns:a16="http://schemas.microsoft.com/office/drawing/2014/main" id="{81D5822E-0F11-4583-83FC-5E59E15FD5CF}"/>
                </a:ext>
              </a:extLst>
            </p:cNvPr>
            <p:cNvSpPr/>
            <p:nvPr/>
          </p:nvSpPr>
          <p:spPr>
            <a:xfrm>
              <a:off x="1424223" y="4373883"/>
              <a:ext cx="28456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4" name="Group 33">
            <a:extLst>
              <a:ext uri="{FF2B5EF4-FFF2-40B4-BE49-F238E27FC236}">
                <a16:creationId xmlns:a16="http://schemas.microsoft.com/office/drawing/2014/main" id="{C63CF530-4311-4D66-8274-A163DCF9CE9C}"/>
              </a:ext>
            </a:extLst>
          </p:cNvPr>
          <p:cNvGrpSpPr/>
          <p:nvPr/>
        </p:nvGrpSpPr>
        <p:grpSpPr>
          <a:xfrm>
            <a:off x="568052" y="4918283"/>
            <a:ext cx="4515669" cy="261610"/>
            <a:chOff x="725068" y="4456914"/>
            <a:chExt cx="4515669" cy="261610"/>
          </a:xfrm>
        </p:grpSpPr>
        <p:sp>
          <p:nvSpPr>
            <p:cNvPr id="35" name="Rectangle 34">
              <a:extLst>
                <a:ext uri="{FF2B5EF4-FFF2-40B4-BE49-F238E27FC236}">
                  <a16:creationId xmlns:a16="http://schemas.microsoft.com/office/drawing/2014/main" id="{45C4EB34-5024-48FB-A31B-9D969A42918B}"/>
                </a:ext>
              </a:extLst>
            </p:cNvPr>
            <p:cNvSpPr/>
            <p:nvPr/>
          </p:nvSpPr>
          <p:spPr>
            <a:xfrm>
              <a:off x="1873013" y="45262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6" name="Rectangle 35">
              <a:extLst>
                <a:ext uri="{FF2B5EF4-FFF2-40B4-BE49-F238E27FC236}">
                  <a16:creationId xmlns:a16="http://schemas.microsoft.com/office/drawing/2014/main" id="{EB6CEA9D-1035-46C3-9644-4EDA9B9268AA}"/>
                </a:ext>
              </a:extLst>
            </p:cNvPr>
            <p:cNvSpPr/>
            <p:nvPr/>
          </p:nvSpPr>
          <p:spPr>
            <a:xfrm>
              <a:off x="4113292" y="45262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7" name="TextBox 36">
              <a:extLst>
                <a:ext uri="{FF2B5EF4-FFF2-40B4-BE49-F238E27FC236}">
                  <a16:creationId xmlns:a16="http://schemas.microsoft.com/office/drawing/2014/main" id="{7A175ED4-4258-41A0-8646-DDC63892EB76}"/>
                </a:ext>
              </a:extLst>
            </p:cNvPr>
            <p:cNvSpPr txBox="1"/>
            <p:nvPr/>
          </p:nvSpPr>
          <p:spPr>
            <a:xfrm>
              <a:off x="725068" y="44569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4</a:t>
              </a:r>
            </a:p>
          </p:txBody>
        </p:sp>
        <p:sp>
          <p:nvSpPr>
            <p:cNvPr id="38" name="Rectangle 37">
              <a:extLst>
                <a:ext uri="{FF2B5EF4-FFF2-40B4-BE49-F238E27FC236}">
                  <a16:creationId xmlns:a16="http://schemas.microsoft.com/office/drawing/2014/main" id="{ECA9C469-039F-4CE5-B447-80F31D22D8DE}"/>
                </a:ext>
              </a:extLst>
            </p:cNvPr>
            <p:cNvSpPr/>
            <p:nvPr/>
          </p:nvSpPr>
          <p:spPr>
            <a:xfrm>
              <a:off x="1415812" y="4526283"/>
              <a:ext cx="4453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9" name="Group 38">
            <a:extLst>
              <a:ext uri="{FF2B5EF4-FFF2-40B4-BE49-F238E27FC236}">
                <a16:creationId xmlns:a16="http://schemas.microsoft.com/office/drawing/2014/main" id="{AF743343-CEAD-45DE-8888-DFC3E62A947D}"/>
              </a:ext>
            </a:extLst>
          </p:cNvPr>
          <p:cNvGrpSpPr/>
          <p:nvPr/>
        </p:nvGrpSpPr>
        <p:grpSpPr>
          <a:xfrm>
            <a:off x="568051" y="5065292"/>
            <a:ext cx="4668070" cy="261610"/>
            <a:chOff x="725067" y="4603923"/>
            <a:chExt cx="4668070" cy="261610"/>
          </a:xfrm>
        </p:grpSpPr>
        <p:sp>
          <p:nvSpPr>
            <p:cNvPr id="40" name="Rectangle 39">
              <a:extLst>
                <a:ext uri="{FF2B5EF4-FFF2-40B4-BE49-F238E27FC236}">
                  <a16:creationId xmlns:a16="http://schemas.microsoft.com/office/drawing/2014/main" id="{B89350E7-CE7B-45ED-B23B-CA9F6512EE03}"/>
                </a:ext>
              </a:extLst>
            </p:cNvPr>
            <p:cNvSpPr/>
            <p:nvPr/>
          </p:nvSpPr>
          <p:spPr>
            <a:xfrm>
              <a:off x="2025413" y="46786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1" name="Rectangle 40">
              <a:extLst>
                <a:ext uri="{FF2B5EF4-FFF2-40B4-BE49-F238E27FC236}">
                  <a16:creationId xmlns:a16="http://schemas.microsoft.com/office/drawing/2014/main" id="{A4BF31AE-5321-4891-A02B-32B803763862}"/>
                </a:ext>
              </a:extLst>
            </p:cNvPr>
            <p:cNvSpPr/>
            <p:nvPr/>
          </p:nvSpPr>
          <p:spPr>
            <a:xfrm>
              <a:off x="4265692" y="46786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2" name="TextBox 41">
              <a:extLst>
                <a:ext uri="{FF2B5EF4-FFF2-40B4-BE49-F238E27FC236}">
                  <a16:creationId xmlns:a16="http://schemas.microsoft.com/office/drawing/2014/main" id="{0A43B11C-3C50-4AFA-BD8E-9D82FFFD6D46}"/>
                </a:ext>
              </a:extLst>
            </p:cNvPr>
            <p:cNvSpPr txBox="1"/>
            <p:nvPr/>
          </p:nvSpPr>
          <p:spPr>
            <a:xfrm>
              <a:off x="725067" y="4603923"/>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5</a:t>
              </a:r>
            </a:p>
          </p:txBody>
        </p:sp>
        <p:sp>
          <p:nvSpPr>
            <p:cNvPr id="43" name="Rectangle 42">
              <a:extLst>
                <a:ext uri="{FF2B5EF4-FFF2-40B4-BE49-F238E27FC236}">
                  <a16:creationId xmlns:a16="http://schemas.microsoft.com/office/drawing/2014/main" id="{103610FE-9F54-4400-84B1-784C036EA133}"/>
                </a:ext>
              </a:extLst>
            </p:cNvPr>
            <p:cNvSpPr/>
            <p:nvPr/>
          </p:nvSpPr>
          <p:spPr>
            <a:xfrm>
              <a:off x="1415812" y="4678683"/>
              <a:ext cx="5977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4" name="Group 43">
            <a:extLst>
              <a:ext uri="{FF2B5EF4-FFF2-40B4-BE49-F238E27FC236}">
                <a16:creationId xmlns:a16="http://schemas.microsoft.com/office/drawing/2014/main" id="{E0A8359C-F14B-4FC0-813E-891EBB6B1CDE}"/>
              </a:ext>
            </a:extLst>
          </p:cNvPr>
          <p:cNvGrpSpPr/>
          <p:nvPr/>
        </p:nvGrpSpPr>
        <p:grpSpPr>
          <a:xfrm>
            <a:off x="573916" y="5223083"/>
            <a:ext cx="4814605" cy="261610"/>
            <a:chOff x="730932" y="4761714"/>
            <a:chExt cx="4814605" cy="261610"/>
          </a:xfrm>
        </p:grpSpPr>
        <p:sp>
          <p:nvSpPr>
            <p:cNvPr id="45" name="Rectangle 44">
              <a:extLst>
                <a:ext uri="{FF2B5EF4-FFF2-40B4-BE49-F238E27FC236}">
                  <a16:creationId xmlns:a16="http://schemas.microsoft.com/office/drawing/2014/main" id="{F2901145-0C20-4FD4-9E59-2C1C619E1311}"/>
                </a:ext>
              </a:extLst>
            </p:cNvPr>
            <p:cNvSpPr/>
            <p:nvPr/>
          </p:nvSpPr>
          <p:spPr>
            <a:xfrm>
              <a:off x="2177813" y="4831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6" name="Rectangle 45">
              <a:extLst>
                <a:ext uri="{FF2B5EF4-FFF2-40B4-BE49-F238E27FC236}">
                  <a16:creationId xmlns:a16="http://schemas.microsoft.com/office/drawing/2014/main" id="{0A79C8BA-6162-4373-B7A5-6E5C2473280F}"/>
                </a:ext>
              </a:extLst>
            </p:cNvPr>
            <p:cNvSpPr/>
            <p:nvPr/>
          </p:nvSpPr>
          <p:spPr>
            <a:xfrm>
              <a:off x="4418092" y="4831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7" name="TextBox 46">
              <a:extLst>
                <a:ext uri="{FF2B5EF4-FFF2-40B4-BE49-F238E27FC236}">
                  <a16:creationId xmlns:a16="http://schemas.microsoft.com/office/drawing/2014/main" id="{6E45FB76-6948-4A77-8BC0-F38EA7826777}"/>
                </a:ext>
              </a:extLst>
            </p:cNvPr>
            <p:cNvSpPr txBox="1"/>
            <p:nvPr/>
          </p:nvSpPr>
          <p:spPr>
            <a:xfrm>
              <a:off x="730932" y="4761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6</a:t>
              </a:r>
            </a:p>
          </p:txBody>
        </p:sp>
        <p:sp>
          <p:nvSpPr>
            <p:cNvPr id="48" name="Rectangle 47">
              <a:extLst>
                <a:ext uri="{FF2B5EF4-FFF2-40B4-BE49-F238E27FC236}">
                  <a16:creationId xmlns:a16="http://schemas.microsoft.com/office/drawing/2014/main" id="{8BF1189A-79B3-4CEB-ABAB-D61ABA3ED980}"/>
                </a:ext>
              </a:extLst>
            </p:cNvPr>
            <p:cNvSpPr/>
            <p:nvPr/>
          </p:nvSpPr>
          <p:spPr>
            <a:xfrm>
              <a:off x="1415812" y="4831083"/>
              <a:ext cx="7501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9" name="Group 48">
            <a:extLst>
              <a:ext uri="{FF2B5EF4-FFF2-40B4-BE49-F238E27FC236}">
                <a16:creationId xmlns:a16="http://schemas.microsoft.com/office/drawing/2014/main" id="{65186BEE-1DBD-499B-A8FE-B1C17A1C0CFF}"/>
              </a:ext>
            </a:extLst>
          </p:cNvPr>
          <p:cNvGrpSpPr/>
          <p:nvPr/>
        </p:nvGrpSpPr>
        <p:grpSpPr>
          <a:xfrm>
            <a:off x="568050" y="5686563"/>
            <a:ext cx="6357661" cy="261610"/>
            <a:chOff x="1168412" y="5837125"/>
            <a:chExt cx="6357661" cy="261610"/>
          </a:xfrm>
        </p:grpSpPr>
        <p:grpSp>
          <p:nvGrpSpPr>
            <p:cNvPr id="50" name="Group 49">
              <a:extLst>
                <a:ext uri="{FF2B5EF4-FFF2-40B4-BE49-F238E27FC236}">
                  <a16:creationId xmlns:a16="http://schemas.microsoft.com/office/drawing/2014/main" id="{1B8DD095-EA29-41C0-8739-D7C1E364323D}"/>
                </a:ext>
              </a:extLst>
            </p:cNvPr>
            <p:cNvGrpSpPr/>
            <p:nvPr/>
          </p:nvGrpSpPr>
          <p:grpSpPr>
            <a:xfrm>
              <a:off x="1859157" y="5906495"/>
              <a:ext cx="5666916" cy="122873"/>
              <a:chOff x="1390097" y="6355083"/>
              <a:chExt cx="5679440" cy="122873"/>
            </a:xfrm>
          </p:grpSpPr>
          <p:sp>
            <p:nvSpPr>
              <p:cNvPr id="52" name="Rectangle 51">
                <a:extLst>
                  <a:ext uri="{FF2B5EF4-FFF2-40B4-BE49-F238E27FC236}">
                    <a16:creationId xmlns:a16="http://schemas.microsoft.com/office/drawing/2014/main" id="{4279B7E8-8CE9-44E8-B3A7-27F45A25A421}"/>
                  </a:ext>
                </a:extLst>
              </p:cNvPr>
              <p:cNvSpPr/>
              <p:nvPr/>
            </p:nvSpPr>
            <p:spPr>
              <a:xfrm>
                <a:off x="1390097" y="6355083"/>
                <a:ext cx="2322404"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3" name="Rectangle 52">
                <a:extLst>
                  <a:ext uri="{FF2B5EF4-FFF2-40B4-BE49-F238E27FC236}">
                    <a16:creationId xmlns:a16="http://schemas.microsoft.com/office/drawing/2014/main" id="{5CD4EE1F-666F-4E15-9907-6BC3D1712C83}"/>
                  </a:ext>
                </a:extLst>
              </p:cNvPr>
              <p:cNvSpPr/>
              <p:nvPr/>
            </p:nvSpPr>
            <p:spPr>
              <a:xfrm>
                <a:off x="3701813" y="6355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4" name="Rectangle 53">
                <a:extLst>
                  <a:ext uri="{FF2B5EF4-FFF2-40B4-BE49-F238E27FC236}">
                    <a16:creationId xmlns:a16="http://schemas.microsoft.com/office/drawing/2014/main" id="{CAF19874-73B6-4A7E-A306-73CDE1786321}"/>
                  </a:ext>
                </a:extLst>
              </p:cNvPr>
              <p:cNvSpPr/>
              <p:nvPr/>
            </p:nvSpPr>
            <p:spPr>
              <a:xfrm>
                <a:off x="5942092" y="6355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grpSp>
        <p:sp>
          <p:nvSpPr>
            <p:cNvPr id="51" name="TextBox 50">
              <a:extLst>
                <a:ext uri="{FF2B5EF4-FFF2-40B4-BE49-F238E27FC236}">
                  <a16:creationId xmlns:a16="http://schemas.microsoft.com/office/drawing/2014/main" id="{72852E2F-EA86-416E-BC38-77F5DEB948CF}"/>
                </a:ext>
              </a:extLst>
            </p:cNvPr>
            <p:cNvSpPr txBox="1"/>
            <p:nvPr/>
          </p:nvSpPr>
          <p:spPr>
            <a:xfrm>
              <a:off x="1168412" y="5837125"/>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n</a:t>
              </a:r>
            </a:p>
          </p:txBody>
        </p:sp>
      </p:grpSp>
      <p:grpSp>
        <p:nvGrpSpPr>
          <p:cNvPr id="55" name="Group 54">
            <a:extLst>
              <a:ext uri="{FF2B5EF4-FFF2-40B4-BE49-F238E27FC236}">
                <a16:creationId xmlns:a16="http://schemas.microsoft.com/office/drawing/2014/main" id="{22860AE6-CA10-4393-AD46-0763B75B4805}"/>
              </a:ext>
            </a:extLst>
          </p:cNvPr>
          <p:cNvGrpSpPr/>
          <p:nvPr/>
        </p:nvGrpSpPr>
        <p:grpSpPr>
          <a:xfrm>
            <a:off x="498843" y="5393986"/>
            <a:ext cx="2734892" cy="381991"/>
            <a:chOff x="1099205" y="5492700"/>
            <a:chExt cx="2734892" cy="429491"/>
          </a:xfrm>
        </p:grpSpPr>
        <p:sp>
          <p:nvSpPr>
            <p:cNvPr id="56" name="TextBox 55">
              <a:extLst>
                <a:ext uri="{FF2B5EF4-FFF2-40B4-BE49-F238E27FC236}">
                  <a16:creationId xmlns:a16="http://schemas.microsoft.com/office/drawing/2014/main" id="{254FAB7D-9907-4546-B54A-E0AB4E25605C}"/>
                </a:ext>
              </a:extLst>
            </p:cNvPr>
            <p:cNvSpPr txBox="1"/>
            <p:nvPr/>
          </p:nvSpPr>
          <p:spPr>
            <a:xfrm rot="16200000">
              <a:off x="1115292" y="5476613"/>
              <a:ext cx="429491" cy="461665"/>
            </a:xfrm>
            <a:prstGeom prst="rect">
              <a:avLst/>
            </a:prstGeom>
            <a:noFill/>
          </p:spPr>
          <p:txBody>
            <a:bodyPr wrap="square" rtlCol="0">
              <a:spAutoFit/>
            </a:bodyPr>
            <a:lstStyle/>
            <a:p>
              <a:r>
                <a:rPr lang="en-US" sz="2400" dirty="0">
                  <a:solidFill>
                    <a:schemeClr val="tx1">
                      <a:lumMod val="65000"/>
                      <a:lumOff val="35000"/>
                    </a:schemeClr>
                  </a:solidFill>
                  <a:latin typeface="Franklin Gothic Medium Cond" panose="020B0606030402020204" pitchFamily="34" charset="0"/>
                </a:rPr>
                <a:t>…</a:t>
              </a:r>
            </a:p>
          </p:txBody>
        </p:sp>
        <p:sp>
          <p:nvSpPr>
            <p:cNvPr id="57" name="TextBox 56">
              <a:extLst>
                <a:ext uri="{FF2B5EF4-FFF2-40B4-BE49-F238E27FC236}">
                  <a16:creationId xmlns:a16="http://schemas.microsoft.com/office/drawing/2014/main" id="{D5FEB8D3-33CC-4ECE-B288-66B222021E18}"/>
                </a:ext>
              </a:extLst>
            </p:cNvPr>
            <p:cNvSpPr txBox="1"/>
            <p:nvPr/>
          </p:nvSpPr>
          <p:spPr>
            <a:xfrm rot="16200000">
              <a:off x="3388519" y="5476613"/>
              <a:ext cx="429491" cy="461665"/>
            </a:xfrm>
            <a:prstGeom prst="rect">
              <a:avLst/>
            </a:prstGeom>
            <a:noFill/>
          </p:spPr>
          <p:txBody>
            <a:bodyPr wrap="square" rtlCol="0">
              <a:spAutoFit/>
            </a:bodyPr>
            <a:lstStyle/>
            <a:p>
              <a:r>
                <a:rPr lang="en-US" sz="2400" dirty="0">
                  <a:solidFill>
                    <a:schemeClr val="tx1">
                      <a:lumMod val="65000"/>
                      <a:lumOff val="35000"/>
                    </a:schemeClr>
                  </a:solidFill>
                  <a:latin typeface="Franklin Gothic Medium Cond" panose="020B0606030402020204" pitchFamily="34" charset="0"/>
                </a:rPr>
                <a:t>…</a:t>
              </a:r>
            </a:p>
          </p:txBody>
        </p:sp>
      </p:grpSp>
      <p:pic>
        <p:nvPicPr>
          <p:cNvPr id="58" name="Picture 14">
            <a:extLst>
              <a:ext uri="{FF2B5EF4-FFF2-40B4-BE49-F238E27FC236}">
                <a16:creationId xmlns:a16="http://schemas.microsoft.com/office/drawing/2014/main" id="{6E650B0C-D646-4ECB-9335-6EC83F2E49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717" y="2552754"/>
            <a:ext cx="6145659" cy="1930778"/>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Straight Connector 63">
            <a:extLst>
              <a:ext uri="{FF2B5EF4-FFF2-40B4-BE49-F238E27FC236}">
                <a16:creationId xmlns:a16="http://schemas.microsoft.com/office/drawing/2014/main" id="{CBE36E80-0811-4EA6-AA05-88E76D3370AB}"/>
              </a:ext>
            </a:extLst>
          </p:cNvPr>
          <p:cNvCxnSpPr>
            <a:cxnSpLocks/>
          </p:cNvCxnSpPr>
          <p:nvPr/>
        </p:nvCxnSpPr>
        <p:spPr>
          <a:xfrm>
            <a:off x="669766" y="1022703"/>
            <a:ext cx="8474234" cy="0"/>
          </a:xfrm>
          <a:prstGeom prst="line">
            <a:avLst/>
          </a:prstGeom>
          <a:ln w="28575">
            <a:solidFill>
              <a:srgbClr val="D83038"/>
            </a:solidFill>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252394-201B-47AF-AF49-1AA62E184F08}"/>
              </a:ext>
            </a:extLst>
          </p:cNvPr>
          <p:cNvSpPr txBox="1"/>
          <p:nvPr/>
        </p:nvSpPr>
        <p:spPr>
          <a:xfrm>
            <a:off x="574393" y="463338"/>
            <a:ext cx="4139272"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Rolling-window ASE</a:t>
            </a:r>
            <a:endParaRPr lang="en-US" sz="1400" dirty="0">
              <a:solidFill>
                <a:schemeClr val="bg2">
                  <a:lumMod val="25000"/>
                </a:schemeClr>
              </a:solidFill>
              <a:latin typeface="Franklin Gothic Medium Cond" panose="020B0606030402020204" pitchFamily="34" charset="0"/>
            </a:endParaRPr>
          </a:p>
        </p:txBody>
      </p:sp>
    </p:spTree>
    <p:extLst>
      <p:ext uri="{BB962C8B-B14F-4D97-AF65-F5344CB8AC3E}">
        <p14:creationId xmlns:p14="http://schemas.microsoft.com/office/powerpoint/2010/main" val="1431376286"/>
      </p:ext>
    </p:extLst>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500"/>
                                  </p:stCondLst>
                                  <p:childTnLst>
                                    <p:animMotion origin="layout" path="M 3.61111E-6 1.48148E-6 L 0.25 1.48148E-6 " pathEditMode="relative" rAng="0" ptsTypes="AA">
                                      <p:cBhvr>
                                        <p:cTn id="6" dur="14000" fill="hold"/>
                                        <p:tgtEl>
                                          <p:spTgt spid="14"/>
                                        </p:tgtEl>
                                        <p:attrNameLst>
                                          <p:attrName>ppt_x</p:attrName>
                                          <p:attrName>ppt_y</p:attrName>
                                        </p:attrNameLst>
                                      </p:cBhvr>
                                      <p:rCtr x="12500" y="0"/>
                                    </p:animMotion>
                                  </p:childTnLst>
                                </p:cTn>
                              </p:par>
                              <p:par>
                                <p:cTn id="7" presetID="63" presetClass="path" presetSubtype="0" accel="50000" decel="50000" fill="hold" grpId="0" nodeType="withEffect">
                                  <p:stCondLst>
                                    <p:cond delay="500"/>
                                  </p:stCondLst>
                                  <p:childTnLst>
                                    <p:animMotion origin="layout" path="M -5.55556E-7 1.48148E-6 L 0.24774 0.00046 " pathEditMode="relative" rAng="0" ptsTypes="AA">
                                      <p:cBhvr>
                                        <p:cTn id="8" dur="14000" fill="hold"/>
                                        <p:tgtEl>
                                          <p:spTgt spid="15"/>
                                        </p:tgtEl>
                                        <p:attrNameLst>
                                          <p:attrName>ppt_x</p:attrName>
                                          <p:attrName>ppt_y</p:attrName>
                                        </p:attrNameLst>
                                      </p:cBhvr>
                                      <p:rCtr x="12378" y="23"/>
                                    </p:animMotion>
                                  </p:childTnLst>
                                </p:cTn>
                              </p:par>
                              <p:par>
                                <p:cTn id="9" presetID="63" presetClass="path" presetSubtype="0" accel="50000" decel="50000" fill="hold" grpId="0" nodeType="withEffect">
                                  <p:stCondLst>
                                    <p:cond delay="500"/>
                                  </p:stCondLst>
                                  <p:childTnLst>
                                    <p:animMotion origin="layout" path="M 3.05556E-6 -5.55112E-17 L 0.25 -5.55112E-17 " pathEditMode="relative" rAng="0" ptsTypes="AA">
                                      <p:cBhvr>
                                        <p:cTn id="10" dur="14000" fill="hold"/>
                                        <p:tgtEl>
                                          <p:spTgt spid="17"/>
                                        </p:tgtEl>
                                        <p:attrNameLst>
                                          <p:attrName>ppt_x</p:attrName>
                                          <p:attrName>ppt_y</p:attrName>
                                        </p:attrNameLst>
                                      </p:cBhvr>
                                      <p:rCtr x="12500" y="0"/>
                                    </p:animMotion>
                                  </p:childTnLst>
                                </p:cTn>
                              </p:par>
                              <p:par>
                                <p:cTn id="11" presetID="63" presetClass="path" presetSubtype="0" accel="50000" decel="50000" fill="hold" grpId="0" nodeType="withEffect">
                                  <p:stCondLst>
                                    <p:cond delay="500"/>
                                  </p:stCondLst>
                                  <p:childTnLst>
                                    <p:animMotion origin="layout" path="M 8.33333E-7 -2.96296E-6 L 0.25 -2.96296E-6 " pathEditMode="relative" rAng="0" ptsTypes="AA">
                                      <p:cBhvr>
                                        <p:cTn id="12" dur="14000" fill="hold"/>
                                        <p:tgtEl>
                                          <p:spTgt spid="18"/>
                                        </p:tgtEl>
                                        <p:attrNameLst>
                                          <p:attrName>ppt_x</p:attrName>
                                          <p:attrName>ppt_y</p:attrName>
                                        </p:attrNameLst>
                                      </p:cBhvr>
                                      <p:rCtr x="12500" y="0"/>
                                    </p:animMotion>
                                  </p:childTnLst>
                                </p:cTn>
                              </p:par>
                              <p:par>
                                <p:cTn id="13" presetID="63" presetClass="path" presetSubtype="0" accel="50000" decel="50000" fill="hold" grpId="0" nodeType="withEffect">
                                  <p:stCondLst>
                                    <p:cond delay="500"/>
                                  </p:stCondLst>
                                  <p:childTnLst>
                                    <p:animMotion origin="layout" path="M -5.55556E-7 -2.96296E-6 L 0.25 -2.96296E-6 " pathEditMode="relative" rAng="0" ptsTypes="AA">
                                      <p:cBhvr>
                                        <p:cTn id="14" dur="14000" fill="hold"/>
                                        <p:tgtEl>
                                          <p:spTgt spid="19"/>
                                        </p:tgtEl>
                                        <p:attrNameLst>
                                          <p:attrName>ppt_x</p:attrName>
                                          <p:attrName>ppt_y</p:attrName>
                                        </p:attrNameLst>
                                      </p:cBhvr>
                                      <p:rCtr x="12500" y="0"/>
                                    </p:animMotion>
                                  </p:childTnLst>
                                </p:cTn>
                              </p:par>
                              <p:par>
                                <p:cTn id="15" presetID="63" presetClass="path" presetSubtype="0" accel="50000" decel="50000" fill="hold" grpId="0" nodeType="withEffect">
                                  <p:stCondLst>
                                    <p:cond delay="500"/>
                                  </p:stCondLst>
                                  <p:childTnLst>
                                    <p:animMotion origin="layout" path="M 4.44444E-6 -1.85185E-6 L 0.25 -1.85185E-6 " pathEditMode="relative" rAng="0" ptsTypes="AA">
                                      <p:cBhvr>
                                        <p:cTn id="16" dur="14000" fill="hold"/>
                                        <p:tgtEl>
                                          <p:spTgt spid="16"/>
                                        </p:tgtEl>
                                        <p:attrNameLst>
                                          <p:attrName>ppt_x</p:attrName>
                                          <p:attrName>ppt_y</p:attrName>
                                        </p:attrNameLst>
                                      </p:cBhvr>
                                      <p:rCtr x="12500" y="0"/>
                                    </p:animMotion>
                                  </p:childTnLst>
                                </p:cTn>
                              </p:par>
                              <p:par>
                                <p:cTn id="17" presetID="63" presetClass="path" presetSubtype="0" accel="50000" decel="50000" fill="hold" grpId="0" nodeType="withEffect">
                                  <p:stCondLst>
                                    <p:cond delay="500"/>
                                  </p:stCondLst>
                                  <p:childTnLst>
                                    <p:animMotion origin="layout" path="M 3.61111E-6 4.44444E-6 L 0.25 4.44444E-6 " pathEditMode="relative" rAng="0" ptsTypes="AA">
                                      <p:cBhvr>
                                        <p:cTn id="18" dur="14000" fill="hold"/>
                                        <p:tgtEl>
                                          <p:spTgt spid="10"/>
                                        </p:tgtEl>
                                        <p:attrNameLst>
                                          <p:attrName>ppt_x</p:attrName>
                                          <p:attrName>ppt_y</p:attrName>
                                        </p:attrNameLst>
                                      </p:cBhvr>
                                      <p:rCtr x="12500" y="0"/>
                                    </p:animMotion>
                                  </p:childTnLst>
                                </p:cTn>
                              </p:par>
                              <p:par>
                                <p:cTn id="19" presetID="63" presetClass="path" presetSubtype="0" accel="50000" decel="50000" fill="hold" grpId="0" nodeType="withEffect">
                                  <p:stCondLst>
                                    <p:cond delay="500"/>
                                  </p:stCondLst>
                                  <p:childTnLst>
                                    <p:animMotion origin="layout" path="M 2.22222E-6 4.44444E-6 L 0.24774 0.00046 " pathEditMode="relative" rAng="0" ptsTypes="AA">
                                      <p:cBhvr>
                                        <p:cTn id="20" dur="14000" fill="hold"/>
                                        <p:tgtEl>
                                          <p:spTgt spid="11"/>
                                        </p:tgtEl>
                                        <p:attrNameLst>
                                          <p:attrName>ppt_x</p:attrName>
                                          <p:attrName>ppt_y</p:attrName>
                                        </p:attrNameLst>
                                      </p:cBhvr>
                                      <p:rCtr x="12378" y="23"/>
                                    </p:animMotion>
                                  </p:childTnLst>
                                </p:cTn>
                              </p:par>
                              <p:par>
                                <p:cTn id="21" presetID="63" presetClass="path" presetSubtype="0" accel="50000" decel="50000" fill="hold" grpId="0" nodeType="withEffect">
                                  <p:stCondLst>
                                    <p:cond delay="500"/>
                                  </p:stCondLst>
                                  <p:childTnLst>
                                    <p:animMotion origin="layout" path="M 1.38889E-6 4.81481E-6 L 0.25 4.81481E-6 " pathEditMode="relative" rAng="0" ptsTypes="AA">
                                      <p:cBhvr>
                                        <p:cTn id="22" dur="14000" fill="hold"/>
                                        <p:tgtEl>
                                          <p:spTgt spid="9"/>
                                        </p:tgtEl>
                                        <p:attrNameLst>
                                          <p:attrName>ppt_x</p:attrName>
                                          <p:attrName>ppt_y</p:attrName>
                                        </p:attrNameLst>
                                      </p:cBhvr>
                                      <p:rCtr x="12500" y="0"/>
                                    </p:animMotion>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nodeType="withEffect">
                                  <p:stCondLst>
                                    <p:cond delay="310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430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500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nodeType="withEffect">
                                  <p:stCondLst>
                                    <p:cond delay="560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6200"/>
                                  </p:stCondLst>
                                  <p:childTnLst>
                                    <p:set>
                                      <p:cBhvr>
                                        <p:cTn id="34" dur="1" fill="hold">
                                          <p:stCondLst>
                                            <p:cond delay="0"/>
                                          </p:stCondLst>
                                        </p:cTn>
                                        <p:tgtEl>
                                          <p:spTgt spid="44"/>
                                        </p:tgtEl>
                                        <p:attrNameLst>
                                          <p:attrName>style.visibility</p:attrName>
                                        </p:attrNameLst>
                                      </p:cBhvr>
                                      <p:to>
                                        <p:strVal val="visible"/>
                                      </p:to>
                                    </p:set>
                                  </p:childTnLst>
                                </p:cTn>
                              </p:par>
                              <p:par>
                                <p:cTn id="35" presetID="1" presetClass="entr" presetSubtype="0" fill="hold" nodeType="withEffect">
                                  <p:stCondLst>
                                    <p:cond delay="700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nodeType="withEffect">
                                  <p:stCondLst>
                                    <p:cond delay="13000"/>
                                  </p:stCondLst>
                                  <p:childTnLst>
                                    <p:set>
                                      <p:cBhvr>
                                        <p:cTn id="3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P spid="15" grpId="0" animBg="1"/>
      <p:bldP spid="16" grpId="0" animBg="1"/>
      <p:bldP spid="17" grpId="0" animBg="1"/>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13</a:t>
            </a:fld>
            <a:endParaRPr lang="en-US" dirty="0"/>
          </a:p>
        </p:txBody>
      </p:sp>
      <p:cxnSp>
        <p:nvCxnSpPr>
          <p:cNvPr id="64" name="Straight Connector 63">
            <a:extLst>
              <a:ext uri="{FF2B5EF4-FFF2-40B4-BE49-F238E27FC236}">
                <a16:creationId xmlns:a16="http://schemas.microsoft.com/office/drawing/2014/main" id="{CBE36E80-0811-4EA6-AA05-88E76D3370AB}"/>
              </a:ext>
            </a:extLst>
          </p:cNvPr>
          <p:cNvCxnSpPr>
            <a:cxnSpLocks/>
          </p:cNvCxnSpPr>
          <p:nvPr/>
        </p:nvCxnSpPr>
        <p:spPr>
          <a:xfrm>
            <a:off x="669766" y="1022703"/>
            <a:ext cx="8474234" cy="0"/>
          </a:xfrm>
          <a:prstGeom prst="line">
            <a:avLst/>
          </a:prstGeom>
          <a:ln w="28575">
            <a:solidFill>
              <a:srgbClr val="D83038"/>
            </a:solidFill>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252394-201B-47AF-AF49-1AA62E184F08}"/>
              </a:ext>
            </a:extLst>
          </p:cNvPr>
          <p:cNvSpPr txBox="1"/>
          <p:nvPr/>
        </p:nvSpPr>
        <p:spPr>
          <a:xfrm>
            <a:off x="574393" y="463338"/>
            <a:ext cx="4139272"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Rolling-window ASE</a:t>
            </a:r>
            <a:endParaRPr lang="en-US" sz="1400" dirty="0">
              <a:solidFill>
                <a:schemeClr val="bg2">
                  <a:lumMod val="25000"/>
                </a:schemeClr>
              </a:solidFill>
              <a:latin typeface="Franklin Gothic Medium Cond" panose="020B0606030402020204" pitchFamily="34" charset="0"/>
            </a:endParaRPr>
          </a:p>
        </p:txBody>
      </p:sp>
      <p:pic>
        <p:nvPicPr>
          <p:cNvPr id="59" name="Picture 4">
            <a:extLst>
              <a:ext uri="{FF2B5EF4-FFF2-40B4-BE49-F238E27FC236}">
                <a16:creationId xmlns:a16="http://schemas.microsoft.com/office/drawing/2014/main" id="{5E262997-4272-4774-87F0-6DCA8D4F1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297" y="2186360"/>
            <a:ext cx="6107237" cy="1930777"/>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00729841-0A3B-4866-93B5-9B888CE0BC12}"/>
              </a:ext>
            </a:extLst>
          </p:cNvPr>
          <p:cNvSpPr/>
          <p:nvPr/>
        </p:nvSpPr>
        <p:spPr>
          <a:xfrm>
            <a:off x="3417757" y="2079885"/>
            <a:ext cx="3432748" cy="21098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4">
            <a:extLst>
              <a:ext uri="{FF2B5EF4-FFF2-40B4-BE49-F238E27FC236}">
                <a16:creationId xmlns:a16="http://schemas.microsoft.com/office/drawing/2014/main" id="{158ECEB9-9BE7-4943-8AC1-047A91DACB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297" y="2186359"/>
            <a:ext cx="6145659" cy="1930778"/>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5F56AB7-58E7-41FF-998F-2FB6C6C6D73E}"/>
              </a:ext>
            </a:extLst>
          </p:cNvPr>
          <p:cNvGrpSpPr/>
          <p:nvPr/>
        </p:nvGrpSpPr>
        <p:grpSpPr>
          <a:xfrm>
            <a:off x="6794841" y="2225842"/>
            <a:ext cx="344142" cy="1535219"/>
            <a:chOff x="1001629" y="2225842"/>
            <a:chExt cx="344142" cy="1535219"/>
          </a:xfrm>
        </p:grpSpPr>
        <p:sp>
          <p:nvSpPr>
            <p:cNvPr id="2" name="TextBox 1">
              <a:extLst>
                <a:ext uri="{FF2B5EF4-FFF2-40B4-BE49-F238E27FC236}">
                  <a16:creationId xmlns:a16="http://schemas.microsoft.com/office/drawing/2014/main" id="{0A8A8F98-30A0-49C1-B184-C609ABFB6311}"/>
                </a:ext>
              </a:extLst>
            </p:cNvPr>
            <p:cNvSpPr txBox="1"/>
            <p:nvPr/>
          </p:nvSpPr>
          <p:spPr>
            <a:xfrm>
              <a:off x="1001629" y="2225842"/>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4</a:t>
              </a:r>
            </a:p>
          </p:txBody>
        </p:sp>
        <p:sp>
          <p:nvSpPr>
            <p:cNvPr id="63" name="TextBox 62">
              <a:extLst>
                <a:ext uri="{FF2B5EF4-FFF2-40B4-BE49-F238E27FC236}">
                  <a16:creationId xmlns:a16="http://schemas.microsoft.com/office/drawing/2014/main" id="{DCEEBEA3-811D-4BA5-9639-FD60DFB85E02}"/>
                </a:ext>
              </a:extLst>
            </p:cNvPr>
            <p:cNvSpPr txBox="1"/>
            <p:nvPr/>
          </p:nvSpPr>
          <p:spPr>
            <a:xfrm>
              <a:off x="1002249" y="2558570"/>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3</a:t>
              </a:r>
            </a:p>
          </p:txBody>
        </p:sp>
        <p:sp>
          <p:nvSpPr>
            <p:cNvPr id="65" name="TextBox 64">
              <a:extLst>
                <a:ext uri="{FF2B5EF4-FFF2-40B4-BE49-F238E27FC236}">
                  <a16:creationId xmlns:a16="http://schemas.microsoft.com/office/drawing/2014/main" id="{6148A9DC-8BDA-4E1A-ABBB-51D4F43EC05D}"/>
                </a:ext>
              </a:extLst>
            </p:cNvPr>
            <p:cNvSpPr txBox="1"/>
            <p:nvPr/>
          </p:nvSpPr>
          <p:spPr>
            <a:xfrm>
              <a:off x="1005879" y="2896185"/>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2</a:t>
              </a:r>
            </a:p>
          </p:txBody>
        </p:sp>
        <p:sp>
          <p:nvSpPr>
            <p:cNvPr id="66" name="TextBox 65">
              <a:extLst>
                <a:ext uri="{FF2B5EF4-FFF2-40B4-BE49-F238E27FC236}">
                  <a16:creationId xmlns:a16="http://schemas.microsoft.com/office/drawing/2014/main" id="{9FD688E4-8147-43AA-98ED-8B61D3A98517}"/>
                </a:ext>
              </a:extLst>
            </p:cNvPr>
            <p:cNvSpPr txBox="1"/>
            <p:nvPr/>
          </p:nvSpPr>
          <p:spPr>
            <a:xfrm>
              <a:off x="1004113" y="3233363"/>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1</a:t>
              </a:r>
            </a:p>
          </p:txBody>
        </p:sp>
        <p:sp>
          <p:nvSpPr>
            <p:cNvPr id="67" name="TextBox 66">
              <a:extLst>
                <a:ext uri="{FF2B5EF4-FFF2-40B4-BE49-F238E27FC236}">
                  <a16:creationId xmlns:a16="http://schemas.microsoft.com/office/drawing/2014/main" id="{876ED04F-F8CA-400E-95F6-0E335B833A1E}"/>
                </a:ext>
              </a:extLst>
            </p:cNvPr>
            <p:cNvSpPr txBox="1"/>
            <p:nvPr/>
          </p:nvSpPr>
          <p:spPr>
            <a:xfrm>
              <a:off x="1003113" y="3568701"/>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0</a:t>
              </a:r>
            </a:p>
          </p:txBody>
        </p:sp>
      </p:grpSp>
      <p:sp>
        <p:nvSpPr>
          <p:cNvPr id="68" name="TextBox 67">
            <a:extLst>
              <a:ext uri="{FF2B5EF4-FFF2-40B4-BE49-F238E27FC236}">
                <a16:creationId xmlns:a16="http://schemas.microsoft.com/office/drawing/2014/main" id="{CE8219E4-6CA3-4027-BEB7-F892F69715BA}"/>
              </a:ext>
            </a:extLst>
          </p:cNvPr>
          <p:cNvSpPr txBox="1"/>
          <p:nvPr/>
        </p:nvSpPr>
        <p:spPr>
          <a:xfrm rot="5400000">
            <a:off x="6897358" y="2944802"/>
            <a:ext cx="438906" cy="192360"/>
          </a:xfrm>
          <a:prstGeom prst="rect">
            <a:avLst/>
          </a:prstGeom>
          <a:noFill/>
        </p:spPr>
        <p:txBody>
          <a:bodyPr wrap="square" rtlCol="0">
            <a:spAutoFit/>
          </a:bodyPr>
          <a:lstStyle/>
          <a:p>
            <a:pPr algn="ctr"/>
            <a:r>
              <a:rPr lang="en-US" sz="650" dirty="0">
                <a:solidFill>
                  <a:srgbClr val="D83038"/>
                </a:solidFill>
                <a:latin typeface="Arial" panose="020B0604020202020204" pitchFamily="34" charset="0"/>
                <a:cs typeface="Arial" panose="020B0604020202020204" pitchFamily="34" charset="0"/>
              </a:rPr>
              <a:t>ASE</a:t>
            </a:r>
          </a:p>
        </p:txBody>
      </p:sp>
    </p:spTree>
    <p:extLst>
      <p:ext uri="{BB962C8B-B14F-4D97-AF65-F5344CB8AC3E}">
        <p14:creationId xmlns:p14="http://schemas.microsoft.com/office/powerpoint/2010/main" val="3430780931"/>
      </p:ext>
    </p:extLst>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741" decel="741" fill="hold" grpId="0" nodeType="withEffect">
                                  <p:stCondLst>
                                    <p:cond delay="500"/>
                                  </p:stCondLst>
                                  <p:childTnLst>
                                    <p:animMotion origin="layout" path="M 1.66667E-6 -4.44444E-6 L 0.43854 0.0007 " pathEditMode="relative" rAng="0" ptsTypes="AA">
                                      <p:cBhvr>
                                        <p:cTn id="6" dur="13500" fill="hold"/>
                                        <p:tgtEl>
                                          <p:spTgt spid="60"/>
                                        </p:tgtEl>
                                        <p:attrNameLst>
                                          <p:attrName>ppt_x</p:attrName>
                                          <p:attrName>ppt_y</p:attrName>
                                        </p:attrNameLst>
                                      </p:cBhvr>
                                      <p:rCtr x="2192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110788846"/>
              </p:ext>
            </p:extLst>
          </p:nvPr>
        </p:nvGraphicFramePr>
        <p:xfrm>
          <a:off x="1221252" y="1894002"/>
          <a:ext cx="6701496" cy="3069996"/>
        </p:xfrm>
        <a:graphic>
          <a:graphicData uri="http://schemas.openxmlformats.org/drawingml/2006/table">
            <a:tbl>
              <a:tblPr/>
              <a:tblGrid>
                <a:gridCol w="1624605">
                  <a:extLst>
                    <a:ext uri="{9D8B030D-6E8A-4147-A177-3AD203B41FA5}">
                      <a16:colId xmlns:a16="http://schemas.microsoft.com/office/drawing/2014/main" val="3366816970"/>
                    </a:ext>
                  </a:extLst>
                </a:gridCol>
                <a:gridCol w="1624605">
                  <a:extLst>
                    <a:ext uri="{9D8B030D-6E8A-4147-A177-3AD203B41FA5}">
                      <a16:colId xmlns:a16="http://schemas.microsoft.com/office/drawing/2014/main" val="2018912545"/>
                    </a:ext>
                  </a:extLst>
                </a:gridCol>
                <a:gridCol w="1726143">
                  <a:extLst>
                    <a:ext uri="{9D8B030D-6E8A-4147-A177-3AD203B41FA5}">
                      <a16:colId xmlns:a16="http://schemas.microsoft.com/office/drawing/2014/main" val="1430768849"/>
                    </a:ext>
                  </a:extLst>
                </a:gridCol>
                <a:gridCol w="1726143">
                  <a:extLst>
                    <a:ext uri="{9D8B030D-6E8A-4147-A177-3AD203B41FA5}">
                      <a16:colId xmlns:a16="http://schemas.microsoft.com/office/drawing/2014/main" val="2810442091"/>
                    </a:ext>
                  </a:extLst>
                </a:gridCol>
              </a:tblGrid>
              <a:tr h="511666">
                <a:tc rowSpan="2">
                  <a:txBody>
                    <a:bodyPr/>
                    <a:lstStyle/>
                    <a:p>
                      <a:pPr marL="0" marR="0" indent="0" algn="l">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 Results</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Model</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Rolling-Window ASE</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57773534"/>
                  </a:ext>
                </a:extLst>
              </a:tr>
              <a:tr h="511666">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3-Month Forecast</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12-Month Forecast</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0033453"/>
                  </a:ext>
                </a:extLst>
              </a:tr>
              <a:tr h="511666">
                <a:tc rowSpan="4">
                  <a:txBody>
                    <a:bodyPr/>
                    <a:lstStyle/>
                    <a:p>
                      <a:pPr marL="0" marR="0" indent="0" algn="l">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Not white noise</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Equal Means</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7.49</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9.07</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79972221"/>
                  </a:ext>
                </a:extLst>
              </a:tr>
              <a:tr h="511666">
                <a:tc vMerge="1">
                  <a:txBody>
                    <a:bodyPr/>
                    <a:lstStyle/>
                    <a:p>
                      <a:endParaRPr lang="en-US"/>
                    </a:p>
                  </a:txBody>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ARMA</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6.44</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6.87</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3337556652"/>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d=1</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9.90</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9.31</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a:noFill/>
                    </a:lnB>
                  </a:tcPr>
                </a:tc>
                <a:extLst>
                  <a:ext uri="{0D108BD9-81ED-4DB2-BD59-A6C34878D82A}">
                    <a16:rowId xmlns:a16="http://schemas.microsoft.com/office/drawing/2014/main" val="1623749298"/>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s=12</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8.66</a:t>
                      </a:r>
                      <a:endParaRPr lang="en-US" sz="20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9.98</a:t>
                      </a:r>
                      <a:endParaRPr lang="en-US" sz="20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endParaRP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5848789"/>
                  </a:ext>
                </a:extLst>
              </a:tr>
            </a:tbl>
          </a:graphicData>
        </a:graphic>
      </p:graphicFrame>
      <p:sp>
        <p:nvSpPr>
          <p:cNvPr id="4" name="Slide Number Placeholder 3"/>
          <p:cNvSpPr>
            <a:spLocks noGrp="1"/>
          </p:cNvSpPr>
          <p:nvPr>
            <p:ph type="sldNum" sz="quarter" idx="12"/>
          </p:nvPr>
        </p:nvSpPr>
        <p:spPr/>
        <p:txBody>
          <a:bodyPr/>
          <a:lstStyle/>
          <a:p>
            <a:fld id="{38327683-8978-6B4B-9130-4A6A841F0549}" type="slidenum">
              <a:rPr lang="en-US" smtClean="0"/>
              <a:t>14</a:t>
            </a:fld>
            <a:endParaRPr lang="en-US" dirty="0"/>
          </a:p>
        </p:txBody>
      </p:sp>
      <p:cxnSp>
        <p:nvCxnSpPr>
          <p:cNvPr id="8" name="Straight Connector 7">
            <a:extLst>
              <a:ext uri="{FF2B5EF4-FFF2-40B4-BE49-F238E27FC236}">
                <a16:creationId xmlns:a16="http://schemas.microsoft.com/office/drawing/2014/main" id="{2C0D022F-E091-0E4D-ADBA-70A227006BBD}"/>
              </a:ext>
            </a:extLst>
          </p:cNvPr>
          <p:cNvCxnSpPr>
            <a:cxnSpLocks/>
          </p:cNvCxnSpPr>
          <p:nvPr/>
        </p:nvCxnSpPr>
        <p:spPr>
          <a:xfrm>
            <a:off x="669766" y="1022703"/>
            <a:ext cx="8474234" cy="0"/>
          </a:xfrm>
          <a:prstGeom prst="line">
            <a:avLst/>
          </a:prstGeom>
          <a:ln w="28575">
            <a:solidFill>
              <a:srgbClr val="D83038"/>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27B8687-1D19-0E49-BA78-1E89E85BBF02}"/>
              </a:ext>
            </a:extLst>
          </p:cNvPr>
          <p:cNvSpPr txBox="1"/>
          <p:nvPr/>
        </p:nvSpPr>
        <p:spPr>
          <a:xfrm>
            <a:off x="574393" y="463338"/>
            <a:ext cx="4781378"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Results: Not White Noise</a:t>
            </a:r>
            <a:endParaRPr lang="en-US" sz="1400" dirty="0">
              <a:solidFill>
                <a:schemeClr val="bg2">
                  <a:lumMod val="25000"/>
                </a:schemeClr>
              </a:solidFill>
              <a:latin typeface="Franklin Gothic Medium Cond" panose="020B0606030402020204" pitchFamily="34" charset="0"/>
            </a:endParaRPr>
          </a:p>
        </p:txBody>
      </p:sp>
    </p:spTree>
    <p:extLst>
      <p:ext uri="{BB962C8B-B14F-4D97-AF65-F5344CB8AC3E}">
        <p14:creationId xmlns:p14="http://schemas.microsoft.com/office/powerpoint/2010/main" val="102942510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15</a:t>
            </a:fld>
            <a:endParaRPr lang="en-US" dirty="0"/>
          </a:p>
        </p:txBody>
      </p:sp>
      <p:graphicFrame>
        <p:nvGraphicFramePr>
          <p:cNvPr id="7" name="Content Placeholder 4">
            <a:extLst>
              <a:ext uri="{FF2B5EF4-FFF2-40B4-BE49-F238E27FC236}">
                <a16:creationId xmlns:a16="http://schemas.microsoft.com/office/drawing/2014/main" id="{386A437F-ED77-4D4E-8E4D-A9A7C52B6A19}"/>
              </a:ext>
            </a:extLst>
          </p:cNvPr>
          <p:cNvGraphicFramePr>
            <a:graphicFrameLocks/>
          </p:cNvGraphicFramePr>
          <p:nvPr>
            <p:extLst>
              <p:ext uri="{D42A27DB-BD31-4B8C-83A1-F6EECF244321}">
                <p14:modId xmlns:p14="http://schemas.microsoft.com/office/powerpoint/2010/main" val="1151122759"/>
              </p:ext>
            </p:extLst>
          </p:nvPr>
        </p:nvGraphicFramePr>
        <p:xfrm>
          <a:off x="1221252" y="1894002"/>
          <a:ext cx="6701496" cy="3069996"/>
        </p:xfrm>
        <a:graphic>
          <a:graphicData uri="http://schemas.openxmlformats.org/drawingml/2006/table">
            <a:tbl>
              <a:tblPr/>
              <a:tblGrid>
                <a:gridCol w="1624605">
                  <a:extLst>
                    <a:ext uri="{9D8B030D-6E8A-4147-A177-3AD203B41FA5}">
                      <a16:colId xmlns:a16="http://schemas.microsoft.com/office/drawing/2014/main" val="4023691086"/>
                    </a:ext>
                  </a:extLst>
                </a:gridCol>
                <a:gridCol w="1624605">
                  <a:extLst>
                    <a:ext uri="{9D8B030D-6E8A-4147-A177-3AD203B41FA5}">
                      <a16:colId xmlns:a16="http://schemas.microsoft.com/office/drawing/2014/main" val="374438629"/>
                    </a:ext>
                  </a:extLst>
                </a:gridCol>
                <a:gridCol w="1726143">
                  <a:extLst>
                    <a:ext uri="{9D8B030D-6E8A-4147-A177-3AD203B41FA5}">
                      <a16:colId xmlns:a16="http://schemas.microsoft.com/office/drawing/2014/main" val="3420340630"/>
                    </a:ext>
                  </a:extLst>
                </a:gridCol>
                <a:gridCol w="1726143">
                  <a:extLst>
                    <a:ext uri="{9D8B030D-6E8A-4147-A177-3AD203B41FA5}">
                      <a16:colId xmlns:a16="http://schemas.microsoft.com/office/drawing/2014/main" val="1178072771"/>
                    </a:ext>
                  </a:extLst>
                </a:gridCol>
              </a:tblGrid>
              <a:tr h="511666">
                <a:tc rowSpan="2">
                  <a:txBody>
                    <a:bodyPr/>
                    <a:lstStyle/>
                    <a:p>
                      <a:pPr marL="0" marR="0" indent="0" algn="l">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 Results</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Model</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Rolling-Window ASE</a:t>
                      </a: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48125769"/>
                  </a:ext>
                </a:extLst>
              </a:tr>
              <a:tr h="511666">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3-Month Forecast</a:t>
                      </a: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12-Month Forecast</a:t>
                      </a: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8746293"/>
                  </a:ext>
                </a:extLst>
              </a:tr>
              <a:tr h="511666">
                <a:tc rowSpan="4">
                  <a:txBody>
                    <a:bodyPr/>
                    <a:lstStyle/>
                    <a:p>
                      <a:pPr marL="0" marR="0" indent="0" algn="l">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White noise</a:t>
                      </a: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Equal Means</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0.74</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0.57</a:t>
                      </a:r>
                    </a:p>
                  </a:txBody>
                  <a:tcPr marL="44450" marR="44450" marT="0" marB="0" anchor="ctr">
                    <a:lnL>
                      <a:noFill/>
                    </a:lnL>
                    <a:lnR>
                      <a:noFill/>
                    </a:lnR>
                    <a:lnT w="12700" cap="flat" cmpd="sng" algn="ctr">
                      <a:solidFill>
                        <a:srgbClr val="000000"/>
                      </a:solidFill>
                      <a:prstDash val="solid"/>
                      <a:round/>
                      <a:headEnd type="none" w="med" len="med"/>
                      <a:tailEnd type="none" w="med" len="med"/>
                    </a:lnT>
                    <a:lnB>
                      <a:noFill/>
                    </a:lnB>
                    <a:solidFill>
                      <a:schemeClr val="accent4">
                        <a:lumMod val="20000"/>
                        <a:lumOff val="80000"/>
                      </a:schemeClr>
                    </a:solidFill>
                  </a:tcPr>
                </a:tc>
                <a:extLst>
                  <a:ext uri="{0D108BD9-81ED-4DB2-BD59-A6C34878D82A}">
                    <a16:rowId xmlns:a16="http://schemas.microsoft.com/office/drawing/2014/main" val="958333229"/>
                  </a:ext>
                </a:extLst>
              </a:tr>
              <a:tr h="511666">
                <a:tc vMerge="1">
                  <a:txBody>
                    <a:bodyPr/>
                    <a:lstStyle/>
                    <a:p>
                      <a:endParaRPr lang="en-US"/>
                    </a:p>
                  </a:txBody>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ARMA</a:t>
                      </a:r>
                    </a:p>
                  </a:txBody>
                  <a:tcPr marL="44450" marR="44450" marT="0" marB="0" anchor="ctr">
                    <a:lnL>
                      <a:noFill/>
                    </a:lnL>
                    <a:lnR>
                      <a:noFill/>
                    </a:lnR>
                    <a:lnT>
                      <a:noFill/>
                    </a:lnT>
                    <a:lnB>
                      <a:noFill/>
                    </a:lnB>
                    <a:solidFill>
                      <a:srgbClr val="FFFFFF"/>
                    </a:solidFill>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0.88</a:t>
                      </a:r>
                    </a:p>
                  </a:txBody>
                  <a:tcPr marL="44450" marR="44450" marT="0" marB="0" anchor="ctr">
                    <a:lnL>
                      <a:noFill/>
                    </a:lnL>
                    <a:lnR>
                      <a:noFill/>
                    </a:lnR>
                    <a:lnT>
                      <a:noFill/>
                    </a:lnT>
                    <a:lnB>
                      <a:noFill/>
                    </a:lnB>
                    <a:solidFill>
                      <a:srgbClr val="FFFFFF"/>
                    </a:solidFill>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0.75</a:t>
                      </a:r>
                    </a:p>
                  </a:txBody>
                  <a:tcPr marL="44450" marR="44450" marT="0" marB="0" anchor="ctr">
                    <a:lnL>
                      <a:noFill/>
                    </a:lnL>
                    <a:lnR>
                      <a:noFill/>
                    </a:lnR>
                    <a:lnT>
                      <a:noFill/>
                    </a:lnT>
                    <a:lnB>
                      <a:noFill/>
                    </a:lnB>
                    <a:solidFill>
                      <a:srgbClr val="FFFFFF"/>
                    </a:solidFill>
                  </a:tcPr>
                </a:tc>
                <a:extLst>
                  <a:ext uri="{0D108BD9-81ED-4DB2-BD59-A6C34878D82A}">
                    <a16:rowId xmlns:a16="http://schemas.microsoft.com/office/drawing/2014/main" val="3143904169"/>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d=1</a:t>
                      </a: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0.86</a:t>
                      </a:r>
                    </a:p>
                  </a:txBody>
                  <a:tcPr marL="44450" marR="44450" marT="0" marB="0" anchor="ctr">
                    <a:lnL>
                      <a:noFill/>
                    </a:lnL>
                    <a:lnR>
                      <a:noFill/>
                    </a:lnR>
                    <a:lnT>
                      <a:noFill/>
                    </a:lnT>
                    <a:lnB>
                      <a:noFill/>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0.72</a:t>
                      </a:r>
                    </a:p>
                  </a:txBody>
                  <a:tcPr marL="44450" marR="44450" marT="0" marB="0" anchor="ctr">
                    <a:lnL>
                      <a:noFill/>
                    </a:lnL>
                    <a:lnR>
                      <a:noFill/>
                    </a:lnR>
                    <a:lnT>
                      <a:noFill/>
                    </a:lnT>
                    <a:lnB>
                      <a:noFill/>
                    </a:lnB>
                  </a:tcPr>
                </a:tc>
                <a:extLst>
                  <a:ext uri="{0D108BD9-81ED-4DB2-BD59-A6C34878D82A}">
                    <a16:rowId xmlns:a16="http://schemas.microsoft.com/office/drawing/2014/main" val="602015005"/>
                  </a:ext>
                </a:extLst>
              </a:tr>
              <a:tr h="511666">
                <a:tc vMerge="1">
                  <a:txBody>
                    <a:bodyPr/>
                    <a:lstStyle/>
                    <a:p>
                      <a:endParaRPr lang="en-US"/>
                    </a:p>
                  </a:txBody>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ARIMA, s=12</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1.47</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1800" b="0" i="0" dirty="0">
                          <a:solidFill>
                            <a:schemeClr val="tx1">
                              <a:lumMod val="85000"/>
                              <a:lumOff val="15000"/>
                            </a:schemeClr>
                          </a:solidFill>
                          <a:effectLst/>
                          <a:latin typeface="Franklin Gothic Medium Cond" panose="020B0606030402020204" pitchFamily="34" charset="0"/>
                          <a:ea typeface="PMingLiU" panose="02020500000000000000" pitchFamily="18" charset="-120"/>
                          <a:cs typeface="Times New Roman" panose="02020603050405020304" pitchFamily="18" charset="0"/>
                        </a:rPr>
                        <a:t>2.18</a:t>
                      </a:r>
                    </a:p>
                  </a:txBody>
                  <a:tcPr marL="44450" marR="44450" marT="0" marB="0" anchor="ctr">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095182"/>
                  </a:ext>
                </a:extLst>
              </a:tr>
            </a:tbl>
          </a:graphicData>
        </a:graphic>
      </p:graphicFrame>
      <p:cxnSp>
        <p:nvCxnSpPr>
          <p:cNvPr id="12" name="Straight Connector 11">
            <a:extLst>
              <a:ext uri="{FF2B5EF4-FFF2-40B4-BE49-F238E27FC236}">
                <a16:creationId xmlns:a16="http://schemas.microsoft.com/office/drawing/2014/main" id="{95698C9C-830F-1842-89B9-5F12DF31E181}"/>
              </a:ext>
            </a:extLst>
          </p:cNvPr>
          <p:cNvCxnSpPr>
            <a:cxnSpLocks/>
          </p:cNvCxnSpPr>
          <p:nvPr/>
        </p:nvCxnSpPr>
        <p:spPr>
          <a:xfrm>
            <a:off x="669766" y="1022703"/>
            <a:ext cx="8474234" cy="0"/>
          </a:xfrm>
          <a:prstGeom prst="line">
            <a:avLst/>
          </a:prstGeom>
          <a:ln w="28575">
            <a:solidFill>
              <a:srgbClr val="D83038"/>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39EEFBC-A51B-DD4F-92D7-1B36217DAB58}"/>
              </a:ext>
            </a:extLst>
          </p:cNvPr>
          <p:cNvSpPr txBox="1"/>
          <p:nvPr/>
        </p:nvSpPr>
        <p:spPr>
          <a:xfrm>
            <a:off x="574393" y="463338"/>
            <a:ext cx="4781378"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Results: White Noise</a:t>
            </a:r>
            <a:endParaRPr lang="en-US" sz="1400" dirty="0">
              <a:solidFill>
                <a:schemeClr val="bg2">
                  <a:lumMod val="25000"/>
                </a:schemeClr>
              </a:solidFill>
              <a:latin typeface="Franklin Gothic Medium Cond" panose="020B0606030402020204" pitchFamily="34" charset="0"/>
            </a:endParaRPr>
          </a:p>
        </p:txBody>
      </p:sp>
    </p:spTree>
    <p:extLst>
      <p:ext uri="{BB962C8B-B14F-4D97-AF65-F5344CB8AC3E}">
        <p14:creationId xmlns:p14="http://schemas.microsoft.com/office/powerpoint/2010/main" val="141952992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Aggregation</a:t>
            </a:r>
          </a:p>
        </p:txBody>
      </p:sp>
      <p:sp>
        <p:nvSpPr>
          <p:cNvPr id="3" name="Content Placeholder 2"/>
          <p:cNvSpPr>
            <a:spLocks noGrp="1"/>
          </p:cNvSpPr>
          <p:nvPr>
            <p:ph idx="1"/>
          </p:nvPr>
        </p:nvSpPr>
        <p:spPr/>
        <p:txBody>
          <a:bodyPr/>
          <a:lstStyle/>
          <a:p>
            <a:r>
              <a:rPr lang="en-US" dirty="0"/>
              <a:t>Placeholder</a:t>
            </a:r>
          </a:p>
          <a:p>
            <a:r>
              <a:rPr lang="en-US" dirty="0"/>
              <a:t>(2 slides)</a:t>
            </a:r>
          </a:p>
        </p:txBody>
      </p:sp>
      <p:sp>
        <p:nvSpPr>
          <p:cNvPr id="4" name="Slide Number Placeholder 3"/>
          <p:cNvSpPr>
            <a:spLocks noGrp="1"/>
          </p:cNvSpPr>
          <p:nvPr>
            <p:ph type="sldNum" sz="quarter" idx="12"/>
          </p:nvPr>
        </p:nvSpPr>
        <p:spPr/>
        <p:txBody>
          <a:bodyPr/>
          <a:lstStyle/>
          <a:p>
            <a:fld id="{38327683-8978-6B4B-9130-4A6A841F0549}" type="slidenum">
              <a:rPr lang="en-US" smtClean="0"/>
              <a:t>16</a:t>
            </a:fld>
            <a:endParaRPr lang="en-US" dirty="0"/>
          </a:p>
        </p:txBody>
      </p:sp>
    </p:spTree>
    <p:extLst>
      <p:ext uri="{BB962C8B-B14F-4D97-AF65-F5344CB8AC3E}">
        <p14:creationId xmlns:p14="http://schemas.microsoft.com/office/powerpoint/2010/main" val="1643598145"/>
      </p:ext>
    </p:extLst>
  </p:cSld>
  <p:clrMapOvr>
    <a:masterClrMapping/>
  </p:clrMapOvr>
  <mc:AlternateContent xmlns:mc="http://schemas.openxmlformats.org/markup-compatibility/2006" xmlns:p14="http://schemas.microsoft.com/office/powerpoint/2010/main">
    <mc:Choice Requires="p14">
      <p:transition p14:dur="0" advClick="0" advTm="30000"/>
    </mc:Choice>
    <mc:Fallback xmlns="">
      <p:transition advClick="0" advTm="30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17</a:t>
            </a:fld>
            <a:endParaRPr lang="en-US" dirty="0"/>
          </a:p>
        </p:txBody>
      </p:sp>
      <p:pic>
        <p:nvPicPr>
          <p:cNvPr id="1026" name="Picture 2">
            <a:extLst>
              <a:ext uri="{FF2B5EF4-FFF2-40B4-BE49-F238E27FC236}">
                <a16:creationId xmlns:a16="http://schemas.microsoft.com/office/drawing/2014/main" id="{E72B4EAC-CF3D-458B-9EF0-3ADFC73D1F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72" t="3889" r="7550" b="4352"/>
          <a:stretch/>
        </p:blipFill>
        <p:spPr bwMode="auto">
          <a:xfrm>
            <a:off x="0" y="0"/>
            <a:ext cx="4081576" cy="62103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0F2E694D-62C6-46F2-BD02-E6F863BF28F9}"/>
              </a:ext>
            </a:extLst>
          </p:cNvPr>
          <p:cNvSpPr/>
          <p:nvPr/>
        </p:nvSpPr>
        <p:spPr>
          <a:xfrm>
            <a:off x="3784821" y="647700"/>
            <a:ext cx="787179" cy="727876"/>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 dirty="0">
              <a:latin typeface="Franklin Gothic Heavy" panose="020B0903020102020204" pitchFamily="34" charset="0"/>
            </a:endParaRPr>
          </a:p>
        </p:txBody>
      </p:sp>
      <p:sp>
        <p:nvSpPr>
          <p:cNvPr id="11" name="TextBox 10">
            <a:extLst>
              <a:ext uri="{FF2B5EF4-FFF2-40B4-BE49-F238E27FC236}">
                <a16:creationId xmlns:a16="http://schemas.microsoft.com/office/drawing/2014/main" id="{335C894A-80DB-483D-8C5D-C83DCCDCEE35}"/>
              </a:ext>
            </a:extLst>
          </p:cNvPr>
          <p:cNvSpPr txBox="1"/>
          <p:nvPr/>
        </p:nvSpPr>
        <p:spPr>
          <a:xfrm>
            <a:off x="4572000" y="1240402"/>
            <a:ext cx="3784821" cy="3416320"/>
          </a:xfrm>
          <a:prstGeom prst="rect">
            <a:avLst/>
          </a:prstGeom>
          <a:noFill/>
        </p:spPr>
        <p:txBody>
          <a:bodyPr wrap="square" rtlCol="0">
            <a:spAutoFit/>
          </a:bodyPr>
          <a:lstStyle/>
          <a:p>
            <a:r>
              <a:rPr lang="en-US" sz="5400" dirty="0">
                <a:solidFill>
                  <a:schemeClr val="tx1">
                    <a:lumMod val="85000"/>
                    <a:lumOff val="15000"/>
                  </a:schemeClr>
                </a:solidFill>
                <a:latin typeface="Franklin Gothic Medium Cond" panose="020B0606030402020204" pitchFamily="34" charset="0"/>
              </a:rPr>
              <a:t>All models are wrong, but some are useful.</a:t>
            </a:r>
          </a:p>
        </p:txBody>
      </p:sp>
      <p:sp>
        <p:nvSpPr>
          <p:cNvPr id="12" name="TextBox 11">
            <a:extLst>
              <a:ext uri="{FF2B5EF4-FFF2-40B4-BE49-F238E27FC236}">
                <a16:creationId xmlns:a16="http://schemas.microsoft.com/office/drawing/2014/main" id="{D3BF22AD-DC08-4B02-8499-BFF27907454F}"/>
              </a:ext>
            </a:extLst>
          </p:cNvPr>
          <p:cNvSpPr txBox="1"/>
          <p:nvPr/>
        </p:nvSpPr>
        <p:spPr>
          <a:xfrm>
            <a:off x="2122998" y="5462546"/>
            <a:ext cx="1892411" cy="523220"/>
          </a:xfrm>
          <a:prstGeom prst="rect">
            <a:avLst/>
          </a:prstGeom>
          <a:noFill/>
        </p:spPr>
        <p:txBody>
          <a:bodyPr wrap="square" rtlCol="0">
            <a:spAutoFit/>
          </a:bodyPr>
          <a:lstStyle/>
          <a:p>
            <a:r>
              <a:rPr lang="en-US" sz="2800" dirty="0">
                <a:solidFill>
                  <a:schemeClr val="bg1"/>
                </a:solidFill>
                <a:latin typeface="Franklin Gothic Medium Cond" panose="020B0606030402020204" pitchFamily="34" charset="0"/>
              </a:rPr>
              <a:t>- George Box</a:t>
            </a:r>
          </a:p>
        </p:txBody>
      </p:sp>
      <p:sp>
        <p:nvSpPr>
          <p:cNvPr id="14" name="TextBox 13">
            <a:extLst>
              <a:ext uri="{FF2B5EF4-FFF2-40B4-BE49-F238E27FC236}">
                <a16:creationId xmlns:a16="http://schemas.microsoft.com/office/drawing/2014/main" id="{350F04C9-006C-4202-86B9-ACB4147EC31A}"/>
              </a:ext>
            </a:extLst>
          </p:cNvPr>
          <p:cNvSpPr txBox="1"/>
          <p:nvPr/>
        </p:nvSpPr>
        <p:spPr>
          <a:xfrm>
            <a:off x="3737112" y="335059"/>
            <a:ext cx="850790" cy="1862048"/>
          </a:xfrm>
          <a:prstGeom prst="rect">
            <a:avLst/>
          </a:prstGeom>
          <a:noFill/>
        </p:spPr>
        <p:txBody>
          <a:bodyPr wrap="square" rtlCol="0" anchor="ctr">
            <a:spAutoFit/>
          </a:bodyPr>
          <a:lstStyle/>
          <a:p>
            <a:pPr algn="ctr"/>
            <a:r>
              <a:rPr lang="en-US" sz="11500" dirty="0">
                <a:solidFill>
                  <a:schemeClr val="bg1"/>
                </a:solidFill>
                <a:latin typeface="Franklin Gothic Medium Cond" panose="020B0606030402020204" pitchFamily="34" charset="0"/>
              </a:rPr>
              <a:t>“</a:t>
            </a:r>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2 slides</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1571250658"/>
      </p:ext>
    </p:extLst>
  </p:cSld>
  <p:clrMapOvr>
    <a:masterClrMapping/>
  </p:clrMapOvr>
  <mc:AlternateContent xmlns:mc="http://schemas.openxmlformats.org/markup-compatibility/2006" xmlns:p14="http://schemas.microsoft.com/office/powerpoint/2010/main">
    <mc:Choice Requires="p14">
      <p:transition p14:dur="0" advClick="0" advTm="30000"/>
    </mc:Choice>
    <mc:Fallback xmlns="">
      <p:transition advClick="0" advTm="3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8AD5EE1E-EA5F-4890-A4AA-2CE64FCFD0E0}"/>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5" name="Slide Number Placeholder 4"/>
          <p:cNvSpPr>
            <a:spLocks noGrp="1"/>
          </p:cNvSpPr>
          <p:nvPr>
            <p:ph type="sldNum" sz="quarter" idx="12"/>
          </p:nvPr>
        </p:nvSpPr>
        <p:spPr/>
        <p:txBody>
          <a:bodyPr/>
          <a:lstStyle/>
          <a:p>
            <a:fld id="{38327683-8978-6B4B-9130-4A6A841F0549}" type="slidenum">
              <a:rPr lang="en-US" smtClean="0"/>
              <a:t>2</a:t>
            </a:fld>
            <a:endParaRPr lang="en-US" dirty="0"/>
          </a:p>
        </p:txBody>
      </p:sp>
      <p:pic>
        <p:nvPicPr>
          <p:cNvPr id="10" name="Picture 9">
            <a:extLst>
              <a:ext uri="{FF2B5EF4-FFF2-40B4-BE49-F238E27FC236}">
                <a16:creationId xmlns:a16="http://schemas.microsoft.com/office/drawing/2014/main" id="{F26FE1E6-52E9-4F36-9A6B-5326E2C1D67E}"/>
              </a:ext>
            </a:extLst>
          </p:cNvPr>
          <p:cNvPicPr>
            <a:picLocks noChangeAspect="1"/>
          </p:cNvPicPr>
          <p:nvPr/>
        </p:nvPicPr>
        <p:blipFill rotWithShape="1">
          <a:blip r:embed="rId4"/>
          <a:srcRect l="11113" t="38442" r="70823" b="29859"/>
          <a:stretch/>
        </p:blipFill>
        <p:spPr>
          <a:xfrm>
            <a:off x="730253" y="3276336"/>
            <a:ext cx="1651784" cy="1630456"/>
          </a:xfrm>
          <a:prstGeom prst="ellipse">
            <a:avLst/>
          </a:prstGeom>
          <a:ln w="28575">
            <a:solidFill>
              <a:srgbClr val="D83038"/>
            </a:solidFill>
          </a:ln>
        </p:spPr>
      </p:pic>
      <p:pic>
        <p:nvPicPr>
          <p:cNvPr id="14" name="Picture 13">
            <a:extLst>
              <a:ext uri="{FF2B5EF4-FFF2-40B4-BE49-F238E27FC236}">
                <a16:creationId xmlns:a16="http://schemas.microsoft.com/office/drawing/2014/main" id="{13CE5081-20D8-42FE-8CDD-680A960621D1}"/>
              </a:ext>
            </a:extLst>
          </p:cNvPr>
          <p:cNvPicPr>
            <a:picLocks noChangeAspect="1"/>
          </p:cNvPicPr>
          <p:nvPr/>
        </p:nvPicPr>
        <p:blipFill rotWithShape="1">
          <a:blip r:embed="rId5"/>
          <a:srcRect l="8970" t="31241" r="72966" b="37060"/>
          <a:stretch/>
        </p:blipFill>
        <p:spPr>
          <a:xfrm>
            <a:off x="6965169" y="3276335"/>
            <a:ext cx="1651784" cy="1630456"/>
          </a:xfrm>
          <a:prstGeom prst="ellipse">
            <a:avLst/>
          </a:prstGeom>
          <a:ln w="28575">
            <a:solidFill>
              <a:srgbClr val="D83038"/>
            </a:solidFill>
          </a:ln>
        </p:spPr>
      </p:pic>
      <p:pic>
        <p:nvPicPr>
          <p:cNvPr id="18" name="Picture 17">
            <a:extLst>
              <a:ext uri="{FF2B5EF4-FFF2-40B4-BE49-F238E27FC236}">
                <a16:creationId xmlns:a16="http://schemas.microsoft.com/office/drawing/2014/main" id="{B9518292-7506-4CE5-8CCC-68670EE21EA9}"/>
              </a:ext>
            </a:extLst>
          </p:cNvPr>
          <p:cNvPicPr>
            <a:picLocks noChangeAspect="1"/>
          </p:cNvPicPr>
          <p:nvPr/>
        </p:nvPicPr>
        <p:blipFill rotWithShape="1">
          <a:blip r:embed="rId6"/>
          <a:srcRect l="67401" t="23051" r="14535" b="45250"/>
          <a:stretch/>
        </p:blipFill>
        <p:spPr>
          <a:xfrm>
            <a:off x="3847711" y="3276335"/>
            <a:ext cx="1651784" cy="1630457"/>
          </a:xfrm>
          <a:prstGeom prst="ellipse">
            <a:avLst/>
          </a:prstGeom>
        </p:spPr>
      </p:pic>
      <p:pic>
        <p:nvPicPr>
          <p:cNvPr id="20" name="Picture 19">
            <a:extLst>
              <a:ext uri="{FF2B5EF4-FFF2-40B4-BE49-F238E27FC236}">
                <a16:creationId xmlns:a16="http://schemas.microsoft.com/office/drawing/2014/main" id="{DF0B9656-6F2E-41E4-BB22-A93A6E3FBC0B}"/>
              </a:ext>
            </a:extLst>
          </p:cNvPr>
          <p:cNvPicPr>
            <a:picLocks noChangeAspect="1"/>
          </p:cNvPicPr>
          <p:nvPr/>
        </p:nvPicPr>
        <p:blipFill rotWithShape="1">
          <a:blip r:embed="rId7"/>
          <a:srcRect l="72585" t="35582" r="12047" b="37468"/>
          <a:stretch/>
        </p:blipFill>
        <p:spPr>
          <a:xfrm>
            <a:off x="3847711" y="3280816"/>
            <a:ext cx="1652878" cy="1630456"/>
          </a:xfrm>
          <a:prstGeom prst="ellipse">
            <a:avLst/>
          </a:prstGeom>
          <a:ln w="28575">
            <a:solidFill>
              <a:srgbClr val="D83038"/>
            </a:solidFill>
          </a:ln>
        </p:spPr>
      </p:pic>
      <p:sp>
        <p:nvSpPr>
          <p:cNvPr id="23" name="Arrow: Right 22">
            <a:extLst>
              <a:ext uri="{FF2B5EF4-FFF2-40B4-BE49-F238E27FC236}">
                <a16:creationId xmlns:a16="http://schemas.microsoft.com/office/drawing/2014/main" id="{B4BD5953-F8FE-47C8-9934-ACF3E2EDDDF6}"/>
              </a:ext>
            </a:extLst>
          </p:cNvPr>
          <p:cNvSpPr/>
          <p:nvPr/>
        </p:nvSpPr>
        <p:spPr>
          <a:xfrm>
            <a:off x="2845933" y="3849513"/>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AC873443-4C8C-435E-A4BC-9D2BFA6D2979}"/>
              </a:ext>
            </a:extLst>
          </p:cNvPr>
          <p:cNvSpPr/>
          <p:nvPr/>
        </p:nvSpPr>
        <p:spPr>
          <a:xfrm>
            <a:off x="5963391" y="3849513"/>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68F104E-02FA-44F5-8E79-39C4522640A7}"/>
              </a:ext>
            </a:extLst>
          </p:cNvPr>
          <p:cNvSpPr txBox="1"/>
          <p:nvPr/>
        </p:nvSpPr>
        <p:spPr>
          <a:xfrm>
            <a:off x="683726" y="5079863"/>
            <a:ext cx="1698312" cy="707886"/>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Manufacturer/</a:t>
            </a:r>
          </a:p>
          <a:p>
            <a:pPr algn="ctr"/>
            <a:r>
              <a:rPr lang="en-US" sz="2000" dirty="0">
                <a:solidFill>
                  <a:schemeClr val="bg2">
                    <a:lumMod val="25000"/>
                  </a:schemeClr>
                </a:solidFill>
                <a:latin typeface="Franklin Gothic Medium Cond" panose="020B0606030402020204" pitchFamily="34" charset="0"/>
              </a:rPr>
              <a:t>Importer</a:t>
            </a:r>
          </a:p>
        </p:txBody>
      </p:sp>
      <p:sp>
        <p:nvSpPr>
          <p:cNvPr id="26" name="TextBox 25">
            <a:extLst>
              <a:ext uri="{FF2B5EF4-FFF2-40B4-BE49-F238E27FC236}">
                <a16:creationId xmlns:a16="http://schemas.microsoft.com/office/drawing/2014/main" id="{A79CDBC8-BC82-4B96-9BFF-03775AEBA648}"/>
              </a:ext>
            </a:extLst>
          </p:cNvPr>
          <p:cNvSpPr txBox="1"/>
          <p:nvPr/>
        </p:nvSpPr>
        <p:spPr>
          <a:xfrm>
            <a:off x="3847711" y="5079305"/>
            <a:ext cx="1651784" cy="707886"/>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Wholesale </a:t>
            </a:r>
          </a:p>
          <a:p>
            <a:pPr algn="ctr"/>
            <a:r>
              <a:rPr lang="en-US" sz="2000" dirty="0">
                <a:solidFill>
                  <a:schemeClr val="bg2">
                    <a:lumMod val="25000"/>
                  </a:schemeClr>
                </a:solidFill>
                <a:latin typeface="Franklin Gothic Medium Cond" panose="020B0606030402020204" pitchFamily="34" charset="0"/>
              </a:rPr>
              <a:t>Distributor</a:t>
            </a:r>
          </a:p>
        </p:txBody>
      </p:sp>
      <p:sp>
        <p:nvSpPr>
          <p:cNvPr id="27" name="TextBox 26">
            <a:extLst>
              <a:ext uri="{FF2B5EF4-FFF2-40B4-BE49-F238E27FC236}">
                <a16:creationId xmlns:a16="http://schemas.microsoft.com/office/drawing/2014/main" id="{3A779E6F-9D0F-4D6A-B5C7-2055004CD935}"/>
              </a:ext>
            </a:extLst>
          </p:cNvPr>
          <p:cNvSpPr txBox="1"/>
          <p:nvPr/>
        </p:nvSpPr>
        <p:spPr>
          <a:xfrm>
            <a:off x="6965168" y="5079305"/>
            <a:ext cx="1651785" cy="400110"/>
          </a:xfrm>
          <a:prstGeom prst="rect">
            <a:avLst/>
          </a:prstGeom>
          <a:noFill/>
        </p:spPr>
        <p:txBody>
          <a:bodyPr wrap="square" rtlCol="0">
            <a:spAutoFit/>
          </a:bodyPr>
          <a:lstStyle/>
          <a:p>
            <a:pPr algn="ctr"/>
            <a:r>
              <a:rPr lang="en-US" sz="2000" dirty="0">
                <a:solidFill>
                  <a:schemeClr val="bg2">
                    <a:lumMod val="25000"/>
                  </a:schemeClr>
                </a:solidFill>
                <a:latin typeface="Franklin Gothic Medium Cond" panose="020B0606030402020204" pitchFamily="34" charset="0"/>
              </a:rPr>
              <a:t>Retailer</a:t>
            </a:r>
          </a:p>
        </p:txBody>
      </p:sp>
      <p:sp>
        <p:nvSpPr>
          <p:cNvPr id="35" name="Rectangle 34">
            <a:extLst>
              <a:ext uri="{FF2B5EF4-FFF2-40B4-BE49-F238E27FC236}">
                <a16:creationId xmlns:a16="http://schemas.microsoft.com/office/drawing/2014/main" id="{083535B4-F25B-4668-B534-0E77B570A47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C54B024-F520-4939-9A90-2449B5D343FD}"/>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2" name="TextBox 31">
            <a:extLst>
              <a:ext uri="{FF2B5EF4-FFF2-40B4-BE49-F238E27FC236}">
                <a16:creationId xmlns:a16="http://schemas.microsoft.com/office/drawing/2014/main" id="{BDAA2D14-58FC-404D-AE99-862ABAC369E2}"/>
              </a:ext>
            </a:extLst>
          </p:cNvPr>
          <p:cNvSpPr txBox="1"/>
          <p:nvPr/>
        </p:nvSpPr>
        <p:spPr>
          <a:xfrm>
            <a:off x="582123" y="987910"/>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The three-tiered system</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66A2F1B-5BE3-4AF9-B03D-DE48FA1AE12B}"/>
              </a:ext>
            </a:extLst>
          </p:cNvPr>
          <p:cNvPicPr>
            <a:picLocks noChangeAspect="1"/>
          </p:cNvPicPr>
          <p:nvPr/>
        </p:nvPicPr>
        <p:blipFill rotWithShape="1">
          <a:blip r:embed="rId2"/>
          <a:srcRect l="30000" t="50000" r="51591" b="28325"/>
          <a:stretch/>
        </p:blipFill>
        <p:spPr>
          <a:xfrm>
            <a:off x="-11723" y="-11723"/>
            <a:ext cx="9194005" cy="6210300"/>
          </a:xfrm>
          <a:prstGeom prst="rect">
            <a:avLst/>
          </a:prstGeom>
        </p:spPr>
      </p:pic>
      <p:sp>
        <p:nvSpPr>
          <p:cNvPr id="22" name="Rectangle 21">
            <a:extLst>
              <a:ext uri="{FF2B5EF4-FFF2-40B4-BE49-F238E27FC236}">
                <a16:creationId xmlns:a16="http://schemas.microsoft.com/office/drawing/2014/main" id="{3D81F833-35D1-473E-A1A9-D1E898302E05}"/>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3</a:t>
            </a:fld>
            <a:endParaRPr lang="en-US" dirty="0"/>
          </a:p>
        </p:txBody>
      </p:sp>
      <p:sp>
        <p:nvSpPr>
          <p:cNvPr id="7" name="TextBox 6">
            <a:extLst>
              <a:ext uri="{FF2B5EF4-FFF2-40B4-BE49-F238E27FC236}">
                <a16:creationId xmlns:a16="http://schemas.microsoft.com/office/drawing/2014/main" id="{0A4A5F0C-1601-4392-88AE-70AF7DA940F4}"/>
              </a:ext>
            </a:extLst>
          </p:cNvPr>
          <p:cNvSpPr txBox="1"/>
          <p:nvPr/>
        </p:nvSpPr>
        <p:spPr>
          <a:xfrm>
            <a:off x="582123" y="987910"/>
            <a:ext cx="3556123" cy="1446550"/>
          </a:xfrm>
          <a:prstGeom prst="rect">
            <a:avLst/>
          </a:prstGeom>
          <a:noFill/>
        </p:spPr>
        <p:txBody>
          <a:bodyPr wrap="square" rtlCol="0" anchor="ctr">
            <a:spAutoFit/>
          </a:bodyPr>
          <a:lstStyle/>
          <a:p>
            <a:r>
              <a:rPr lang="en-US" sz="5400" dirty="0">
                <a:solidFill>
                  <a:schemeClr val="bg1"/>
                </a:solidFill>
                <a:latin typeface="Franklin Gothic Medium Cond" panose="020B0606030402020204" pitchFamily="34" charset="0"/>
              </a:rPr>
              <a:t>Dataset</a:t>
            </a:r>
            <a:endParaRPr lang="en-US" sz="2800" dirty="0">
              <a:solidFill>
                <a:schemeClr val="bg1"/>
              </a:solidFill>
              <a:latin typeface="Franklin Gothic Medium Cond" panose="020B0606030402020204" pitchFamily="34" charset="0"/>
            </a:endParaRPr>
          </a:p>
          <a:p>
            <a:endParaRPr lang="en-US" sz="400" dirty="0">
              <a:solidFill>
                <a:schemeClr val="bg1"/>
              </a:solidFill>
              <a:latin typeface="Franklin Gothic Medium Cond" panose="020B0606030402020204" pitchFamily="34" charset="0"/>
            </a:endParaRPr>
          </a:p>
          <a:p>
            <a:r>
              <a:rPr lang="en-US" sz="2800" dirty="0">
                <a:solidFill>
                  <a:schemeClr val="bg1"/>
                </a:solidFill>
                <a:latin typeface="Franklin Gothic Medium Cond" panose="020B0606030402020204" pitchFamily="34" charset="0"/>
              </a:rPr>
              <a:t>HIGH-LEVEL OVERVIEW</a:t>
            </a:r>
            <a:endParaRPr lang="en-US" sz="2400" dirty="0">
              <a:solidFill>
                <a:schemeClr val="bg1"/>
              </a:solidFill>
              <a:latin typeface="Franklin Gothic Medium Cond" panose="020B0606030402020204" pitchFamily="34" charset="0"/>
            </a:endParaRPr>
          </a:p>
        </p:txBody>
      </p:sp>
      <p:sp>
        <p:nvSpPr>
          <p:cNvPr id="8" name="TextBox 7">
            <a:extLst>
              <a:ext uri="{FF2B5EF4-FFF2-40B4-BE49-F238E27FC236}">
                <a16:creationId xmlns:a16="http://schemas.microsoft.com/office/drawing/2014/main" id="{42DE4FB0-01DF-462E-A167-CEA7ABAA86ED}"/>
              </a:ext>
            </a:extLst>
          </p:cNvPr>
          <p:cNvSpPr txBox="1"/>
          <p:nvPr/>
        </p:nvSpPr>
        <p:spPr>
          <a:xfrm>
            <a:off x="4503506" y="774530"/>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9" name="TextBox 8">
            <a:extLst>
              <a:ext uri="{FF2B5EF4-FFF2-40B4-BE49-F238E27FC236}">
                <a16:creationId xmlns:a16="http://schemas.microsoft.com/office/drawing/2014/main" id="{EF936DBD-D4DF-4CFA-89A3-A5C44595E2E0}"/>
              </a:ext>
            </a:extLst>
          </p:cNvPr>
          <p:cNvSpPr txBox="1"/>
          <p:nvPr/>
        </p:nvSpPr>
        <p:spPr>
          <a:xfrm>
            <a:off x="4957776" y="774208"/>
            <a:ext cx="3335212" cy="954107"/>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National wholesale alcohol distributor</a:t>
            </a:r>
          </a:p>
        </p:txBody>
      </p:sp>
      <p:sp>
        <p:nvSpPr>
          <p:cNvPr id="10" name="TextBox 9">
            <a:extLst>
              <a:ext uri="{FF2B5EF4-FFF2-40B4-BE49-F238E27FC236}">
                <a16:creationId xmlns:a16="http://schemas.microsoft.com/office/drawing/2014/main" id="{96F331C5-8027-4A04-B082-B2283E9E5B57}"/>
              </a:ext>
            </a:extLst>
          </p:cNvPr>
          <p:cNvSpPr txBox="1"/>
          <p:nvPr/>
        </p:nvSpPr>
        <p:spPr>
          <a:xfrm>
            <a:off x="4503506" y="1779925"/>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11" name="TextBox 10">
            <a:extLst>
              <a:ext uri="{FF2B5EF4-FFF2-40B4-BE49-F238E27FC236}">
                <a16:creationId xmlns:a16="http://schemas.microsoft.com/office/drawing/2014/main" id="{B24A703F-DF06-4C87-AF26-89F617AD44FC}"/>
              </a:ext>
            </a:extLst>
          </p:cNvPr>
          <p:cNvSpPr txBox="1"/>
          <p:nvPr/>
        </p:nvSpPr>
        <p:spPr>
          <a:xfrm>
            <a:off x="4957776" y="1943842"/>
            <a:ext cx="3335212"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Metropolitan area</a:t>
            </a:r>
          </a:p>
        </p:txBody>
      </p:sp>
      <p:sp>
        <p:nvSpPr>
          <p:cNvPr id="12" name="TextBox 11">
            <a:extLst>
              <a:ext uri="{FF2B5EF4-FFF2-40B4-BE49-F238E27FC236}">
                <a16:creationId xmlns:a16="http://schemas.microsoft.com/office/drawing/2014/main" id="{9AE13433-46E5-4FCB-B8F6-103A43E02EF0}"/>
              </a:ext>
            </a:extLst>
          </p:cNvPr>
          <p:cNvSpPr txBox="1"/>
          <p:nvPr/>
        </p:nvSpPr>
        <p:spPr>
          <a:xfrm>
            <a:off x="4503506" y="2737723"/>
            <a:ext cx="1963615"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4,017</a:t>
            </a:r>
            <a:endParaRPr lang="en-US" sz="4000" b="1" dirty="0">
              <a:solidFill>
                <a:schemeClr val="bg1"/>
              </a:solidFill>
              <a:latin typeface="Bahnschrift" panose="020B0502040204020203" pitchFamily="34" charset="0"/>
            </a:endParaRPr>
          </a:p>
        </p:txBody>
      </p:sp>
      <p:sp>
        <p:nvSpPr>
          <p:cNvPr id="13" name="TextBox 12">
            <a:extLst>
              <a:ext uri="{FF2B5EF4-FFF2-40B4-BE49-F238E27FC236}">
                <a16:creationId xmlns:a16="http://schemas.microsoft.com/office/drawing/2014/main" id="{344CA1B5-6E30-41C0-A4CE-A408F87D7B98}"/>
              </a:ext>
            </a:extLst>
          </p:cNvPr>
          <p:cNvSpPr txBox="1"/>
          <p:nvPr/>
        </p:nvSpPr>
        <p:spPr>
          <a:xfrm>
            <a:off x="6123394" y="2891611"/>
            <a:ext cx="2010507"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Products</a:t>
            </a:r>
          </a:p>
        </p:txBody>
      </p:sp>
      <p:sp>
        <p:nvSpPr>
          <p:cNvPr id="14" name="TextBox 13">
            <a:extLst>
              <a:ext uri="{FF2B5EF4-FFF2-40B4-BE49-F238E27FC236}">
                <a16:creationId xmlns:a16="http://schemas.microsoft.com/office/drawing/2014/main" id="{606F567A-CEA1-4DF7-B57E-0AE0606C24C1}"/>
              </a:ext>
            </a:extLst>
          </p:cNvPr>
          <p:cNvSpPr txBox="1"/>
          <p:nvPr/>
        </p:nvSpPr>
        <p:spPr>
          <a:xfrm>
            <a:off x="4503506" y="3690992"/>
            <a:ext cx="1219200"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34</a:t>
            </a:r>
            <a:endParaRPr lang="en-US" sz="4000" b="1" dirty="0">
              <a:solidFill>
                <a:schemeClr val="bg1"/>
              </a:solidFill>
              <a:latin typeface="Bahnschrift" panose="020B0502040204020203" pitchFamily="34" charset="0"/>
            </a:endParaRPr>
          </a:p>
        </p:txBody>
      </p:sp>
      <p:sp>
        <p:nvSpPr>
          <p:cNvPr id="15" name="TextBox 14">
            <a:extLst>
              <a:ext uri="{FF2B5EF4-FFF2-40B4-BE49-F238E27FC236}">
                <a16:creationId xmlns:a16="http://schemas.microsoft.com/office/drawing/2014/main" id="{B0BC4D11-9056-4FD4-8424-D64E6101512C}"/>
              </a:ext>
            </a:extLst>
          </p:cNvPr>
          <p:cNvSpPr txBox="1"/>
          <p:nvPr/>
        </p:nvSpPr>
        <p:spPr>
          <a:xfrm>
            <a:off x="5394459" y="3847305"/>
            <a:ext cx="2145323" cy="523220"/>
          </a:xfrm>
          <a:prstGeom prst="rect">
            <a:avLst/>
          </a:prstGeom>
          <a:noFill/>
        </p:spPr>
        <p:txBody>
          <a:bodyPr wrap="square" rtlCol="0">
            <a:spAutoFit/>
          </a:bodyPr>
          <a:lstStyle/>
          <a:p>
            <a:r>
              <a:rPr lang="en-US" sz="2800" b="1" dirty="0">
                <a:solidFill>
                  <a:schemeClr val="bg1"/>
                </a:solidFill>
                <a:latin typeface="Franklin Gothic Book" panose="020B0503020102020204" pitchFamily="34" charset="0"/>
              </a:rPr>
              <a:t>Customers</a:t>
            </a:r>
          </a:p>
        </p:txBody>
      </p:sp>
      <p:sp>
        <p:nvSpPr>
          <p:cNvPr id="16" name="TextBox 15">
            <a:extLst>
              <a:ext uri="{FF2B5EF4-FFF2-40B4-BE49-F238E27FC236}">
                <a16:creationId xmlns:a16="http://schemas.microsoft.com/office/drawing/2014/main" id="{810447FC-39D7-407F-ABC8-33587EA137A4}"/>
              </a:ext>
            </a:extLst>
          </p:cNvPr>
          <p:cNvSpPr txBox="1"/>
          <p:nvPr/>
        </p:nvSpPr>
        <p:spPr>
          <a:xfrm>
            <a:off x="4508001" y="4546475"/>
            <a:ext cx="2275643"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37,391</a:t>
            </a:r>
            <a:endParaRPr lang="en-US" sz="4000" b="1" dirty="0">
              <a:solidFill>
                <a:schemeClr val="bg1"/>
              </a:solidFill>
              <a:latin typeface="Bahnschrift" panose="020B0502040204020203" pitchFamily="34" charset="0"/>
            </a:endParaRPr>
          </a:p>
        </p:txBody>
      </p:sp>
      <p:sp>
        <p:nvSpPr>
          <p:cNvPr id="17" name="TextBox 16">
            <a:extLst>
              <a:ext uri="{FF2B5EF4-FFF2-40B4-BE49-F238E27FC236}">
                <a16:creationId xmlns:a16="http://schemas.microsoft.com/office/drawing/2014/main" id="{78BB0383-A718-4A64-AA4A-69D05C9E8214}"/>
              </a:ext>
            </a:extLst>
          </p:cNvPr>
          <p:cNvSpPr txBox="1"/>
          <p:nvPr/>
        </p:nvSpPr>
        <p:spPr>
          <a:xfrm>
            <a:off x="6402644" y="4608030"/>
            <a:ext cx="2590800" cy="830997"/>
          </a:xfrm>
          <a:prstGeom prst="rect">
            <a:avLst/>
          </a:prstGeom>
          <a:noFill/>
        </p:spPr>
        <p:txBody>
          <a:bodyPr wrap="square" rtlCol="0">
            <a:spAutoFit/>
          </a:bodyPr>
          <a:lstStyle/>
          <a:p>
            <a:r>
              <a:rPr lang="en-US" sz="2400" b="1" dirty="0">
                <a:solidFill>
                  <a:schemeClr val="bg1"/>
                </a:solidFill>
                <a:latin typeface="Franklin Gothic Book" panose="020B0503020102020204" pitchFamily="34" charset="0"/>
              </a:rPr>
              <a:t>Product/customer combinations</a:t>
            </a:r>
          </a:p>
        </p:txBody>
      </p:sp>
    </p:spTree>
    <p:extLst>
      <p:ext uri="{BB962C8B-B14F-4D97-AF65-F5344CB8AC3E}">
        <p14:creationId xmlns:p14="http://schemas.microsoft.com/office/powerpoint/2010/main" val="188141730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FD5AB6-A4B1-9C4F-B56A-CEF7F985F93F}"/>
              </a:ext>
            </a:extLst>
          </p:cNvPr>
          <p:cNvPicPr>
            <a:picLocks noChangeAspect="1"/>
          </p:cNvPicPr>
          <p:nvPr/>
        </p:nvPicPr>
        <p:blipFill rotWithShape="1">
          <a:blip r:embed="rId3"/>
          <a:srcRect l="2279"/>
          <a:stretch/>
        </p:blipFill>
        <p:spPr>
          <a:xfrm>
            <a:off x="0" y="1"/>
            <a:ext cx="9144000" cy="6210300"/>
          </a:xfrm>
          <a:prstGeom prst="rect">
            <a:avLst/>
          </a:prstGeom>
        </p:spPr>
      </p:pic>
      <p:sp>
        <p:nvSpPr>
          <p:cNvPr id="21" name="Rectangle 20">
            <a:extLst>
              <a:ext uri="{FF2B5EF4-FFF2-40B4-BE49-F238E27FC236}">
                <a16:creationId xmlns:a16="http://schemas.microsoft.com/office/drawing/2014/main" id="{B63ADEF0-376A-2042-9D6F-8305358A8730}"/>
              </a:ext>
            </a:extLst>
          </p:cNvPr>
          <p:cNvSpPr/>
          <p:nvPr/>
        </p:nvSpPr>
        <p:spPr>
          <a:xfrm>
            <a:off x="-21020" y="0"/>
            <a:ext cx="9165020" cy="6210300"/>
          </a:xfrm>
          <a:prstGeom prst="rect">
            <a:avLst/>
          </a:prstGeom>
          <a:solidFill>
            <a:schemeClr val="bg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4</a:t>
            </a:fld>
            <a:endParaRPr lang="en-US" dirty="0"/>
          </a:p>
        </p:txBody>
      </p:sp>
      <p:pic>
        <p:nvPicPr>
          <p:cNvPr id="14" name="Picture 13" descr="A close up of a logo&#10;&#10;Description automatically generated">
            <a:extLst>
              <a:ext uri="{FF2B5EF4-FFF2-40B4-BE49-F238E27FC236}">
                <a16:creationId xmlns:a16="http://schemas.microsoft.com/office/drawing/2014/main" id="{BDEF6FF3-4B75-6841-9E9C-6DB7E422F8CB}"/>
              </a:ext>
            </a:extLst>
          </p:cNvPr>
          <p:cNvPicPr>
            <a:picLocks noChangeAspect="1"/>
          </p:cNvPicPr>
          <p:nvPr/>
        </p:nvPicPr>
        <p:blipFill>
          <a:blip r:embed="rId4"/>
          <a:stretch>
            <a:fillRect/>
          </a:stretch>
        </p:blipFill>
        <p:spPr>
          <a:xfrm>
            <a:off x="7096456" y="3665241"/>
            <a:ext cx="914400" cy="9144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73E6B370-6D11-3F4F-A4AC-56CE6163C1C9}"/>
              </a:ext>
            </a:extLst>
          </p:cNvPr>
          <p:cNvPicPr>
            <a:picLocks noChangeAspect="1"/>
          </p:cNvPicPr>
          <p:nvPr/>
        </p:nvPicPr>
        <p:blipFill>
          <a:blip r:embed="rId5"/>
          <a:stretch>
            <a:fillRect/>
          </a:stretch>
        </p:blipFill>
        <p:spPr>
          <a:xfrm>
            <a:off x="4233367" y="3694693"/>
            <a:ext cx="914400" cy="914400"/>
          </a:xfrm>
          <a:prstGeom prst="rect">
            <a:avLst/>
          </a:prstGeom>
        </p:spPr>
      </p:pic>
      <p:sp>
        <p:nvSpPr>
          <p:cNvPr id="23" name="TextBox 22">
            <a:extLst>
              <a:ext uri="{FF2B5EF4-FFF2-40B4-BE49-F238E27FC236}">
                <a16:creationId xmlns:a16="http://schemas.microsoft.com/office/drawing/2014/main" id="{FF287D94-32C3-6B4E-998F-9154DA7B90DE}"/>
              </a:ext>
            </a:extLst>
          </p:cNvPr>
          <p:cNvSpPr txBox="1"/>
          <p:nvPr/>
        </p:nvSpPr>
        <p:spPr>
          <a:xfrm>
            <a:off x="502704" y="4697362"/>
            <a:ext cx="2649547"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Thousands of product combinations</a:t>
            </a:r>
            <a:endParaRPr lang="en-US" sz="1000" dirty="0">
              <a:solidFill>
                <a:schemeClr val="tx1">
                  <a:lumMod val="85000"/>
                  <a:lumOff val="15000"/>
                </a:schemeClr>
              </a:solidFill>
              <a:latin typeface="Franklin Gothic Medium Cond" panose="020B0606030402020204" pitchFamily="34" charset="0"/>
            </a:endParaRPr>
          </a:p>
        </p:txBody>
      </p:sp>
      <p:sp>
        <p:nvSpPr>
          <p:cNvPr id="27" name="TextBox 26">
            <a:extLst>
              <a:ext uri="{FF2B5EF4-FFF2-40B4-BE49-F238E27FC236}">
                <a16:creationId xmlns:a16="http://schemas.microsoft.com/office/drawing/2014/main" id="{C3CF06FB-BDCA-A844-BBFA-EEEA4257E468}"/>
              </a:ext>
            </a:extLst>
          </p:cNvPr>
          <p:cNvSpPr txBox="1"/>
          <p:nvPr/>
        </p:nvSpPr>
        <p:spPr>
          <a:xfrm>
            <a:off x="3918056" y="4726813"/>
            <a:ext cx="1545021"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Decrease in time and costs</a:t>
            </a:r>
            <a:endParaRPr lang="en-US" sz="1000" dirty="0">
              <a:solidFill>
                <a:schemeClr val="tx1">
                  <a:lumMod val="85000"/>
                  <a:lumOff val="15000"/>
                </a:schemeClr>
              </a:solidFill>
              <a:latin typeface="Franklin Gothic Medium Cond" panose="020B0606030402020204" pitchFamily="34" charset="0"/>
            </a:endParaRPr>
          </a:p>
        </p:txBody>
      </p:sp>
      <p:sp>
        <p:nvSpPr>
          <p:cNvPr id="28" name="TextBox 27">
            <a:extLst>
              <a:ext uri="{FF2B5EF4-FFF2-40B4-BE49-F238E27FC236}">
                <a16:creationId xmlns:a16="http://schemas.microsoft.com/office/drawing/2014/main" id="{7436295C-6D8F-F242-B949-57AB07A343F4}"/>
              </a:ext>
            </a:extLst>
          </p:cNvPr>
          <p:cNvSpPr txBox="1"/>
          <p:nvPr/>
        </p:nvSpPr>
        <p:spPr>
          <a:xfrm>
            <a:off x="6690822" y="4697362"/>
            <a:ext cx="1725667" cy="1015663"/>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Does not require an increase in headcount</a:t>
            </a:r>
            <a:endParaRPr lang="en-US" sz="1000" dirty="0">
              <a:solidFill>
                <a:schemeClr val="tx1">
                  <a:lumMod val="85000"/>
                  <a:lumOff val="15000"/>
                </a:schemeClr>
              </a:solidFill>
              <a:latin typeface="Franklin Gothic Medium Cond" panose="020B0606030402020204" pitchFamily="34" charset="0"/>
            </a:endParaRPr>
          </a:p>
        </p:txBody>
      </p:sp>
      <p:sp>
        <p:nvSpPr>
          <p:cNvPr id="18" name="Rectangle 17">
            <a:extLst>
              <a:ext uri="{FF2B5EF4-FFF2-40B4-BE49-F238E27FC236}">
                <a16:creationId xmlns:a16="http://schemas.microsoft.com/office/drawing/2014/main" id="{06BC387B-32D2-7647-9627-8287D84C6C2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TextBox 18">
            <a:extLst>
              <a:ext uri="{FF2B5EF4-FFF2-40B4-BE49-F238E27FC236}">
                <a16:creationId xmlns:a16="http://schemas.microsoft.com/office/drawing/2014/main" id="{2F1C904E-1321-E448-9824-D0478E1A2846}"/>
              </a:ext>
            </a:extLst>
          </p:cNvPr>
          <p:cNvSpPr txBox="1"/>
          <p:nvPr/>
        </p:nvSpPr>
        <p:spPr>
          <a:xfrm>
            <a:off x="582123" y="897082"/>
            <a:ext cx="3556123" cy="1754326"/>
          </a:xfrm>
          <a:prstGeom prst="rect">
            <a:avLst/>
          </a:prstGeom>
          <a:noFill/>
        </p:spPr>
        <p:txBody>
          <a:bodyPr wrap="square" rtlCol="0" anchor="ctr">
            <a:spAutoFit/>
          </a:bodyPr>
          <a:lstStyle/>
          <a:p>
            <a:r>
              <a:rPr lang="en-US" sz="5400" dirty="0">
                <a:solidFill>
                  <a:schemeClr val="bg1"/>
                </a:solidFill>
                <a:latin typeface="Franklin Gothic Medium Cond" panose="020B0606030402020204" pitchFamily="34" charset="0"/>
              </a:rPr>
              <a:t>Single Analyst</a:t>
            </a:r>
            <a:endParaRPr lang="en-US" sz="2400" dirty="0">
              <a:solidFill>
                <a:schemeClr val="bg1"/>
              </a:solidFill>
              <a:latin typeface="Franklin Gothic Medium Cond" panose="020B0606030402020204" pitchFamily="34" charset="0"/>
            </a:endParaRPr>
          </a:p>
        </p:txBody>
      </p:sp>
      <p:sp>
        <p:nvSpPr>
          <p:cNvPr id="15" name="Arrow: Right 17">
            <a:extLst>
              <a:ext uri="{FF2B5EF4-FFF2-40B4-BE49-F238E27FC236}">
                <a16:creationId xmlns:a16="http://schemas.microsoft.com/office/drawing/2014/main" id="{523CFCA3-8F20-3343-8E14-0FF8D1F75933}"/>
              </a:ext>
            </a:extLst>
          </p:cNvPr>
          <p:cNvSpPr/>
          <p:nvPr/>
        </p:nvSpPr>
        <p:spPr>
          <a:xfrm rot="16200000">
            <a:off x="5094997" y="3611684"/>
            <a:ext cx="313403" cy="207862"/>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7">
            <a:extLst>
              <a:ext uri="{FF2B5EF4-FFF2-40B4-BE49-F238E27FC236}">
                <a16:creationId xmlns:a16="http://schemas.microsoft.com/office/drawing/2014/main" id="{E32C5619-528E-7B45-8402-99B0D89CE4C6}"/>
              </a:ext>
            </a:extLst>
          </p:cNvPr>
          <p:cNvSpPr/>
          <p:nvPr/>
        </p:nvSpPr>
        <p:spPr>
          <a:xfrm rot="16200000">
            <a:off x="7845471" y="3611685"/>
            <a:ext cx="313403" cy="207862"/>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close up of a logo&#10;&#10;Description automatically generated">
            <a:extLst>
              <a:ext uri="{FF2B5EF4-FFF2-40B4-BE49-F238E27FC236}">
                <a16:creationId xmlns:a16="http://schemas.microsoft.com/office/drawing/2014/main" id="{472B37FB-3182-3849-B01B-30CBDB972B43}"/>
              </a:ext>
            </a:extLst>
          </p:cNvPr>
          <p:cNvPicPr>
            <a:picLocks noChangeAspect="1"/>
          </p:cNvPicPr>
          <p:nvPr/>
        </p:nvPicPr>
        <p:blipFill>
          <a:blip r:embed="rId6"/>
          <a:stretch>
            <a:fillRect/>
          </a:stretch>
        </p:blipFill>
        <p:spPr>
          <a:xfrm>
            <a:off x="1370277" y="3715615"/>
            <a:ext cx="914400" cy="914400"/>
          </a:xfrm>
          <a:prstGeom prst="rect">
            <a:avLst/>
          </a:prstGeom>
        </p:spPr>
      </p:pic>
    </p:spTree>
    <p:extLst>
      <p:ext uri="{BB962C8B-B14F-4D97-AF65-F5344CB8AC3E}">
        <p14:creationId xmlns:p14="http://schemas.microsoft.com/office/powerpoint/2010/main" val="358507488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FD5AB6-A4B1-9C4F-B56A-CEF7F985F93F}"/>
              </a:ext>
            </a:extLst>
          </p:cNvPr>
          <p:cNvPicPr>
            <a:picLocks noChangeAspect="1"/>
          </p:cNvPicPr>
          <p:nvPr/>
        </p:nvPicPr>
        <p:blipFill rotWithShape="1">
          <a:blip r:embed="rId3"/>
          <a:srcRect l="2279"/>
          <a:stretch/>
        </p:blipFill>
        <p:spPr>
          <a:xfrm>
            <a:off x="0" y="1"/>
            <a:ext cx="9144000" cy="6210300"/>
          </a:xfrm>
          <a:prstGeom prst="rect">
            <a:avLst/>
          </a:prstGeom>
        </p:spPr>
      </p:pic>
      <p:sp>
        <p:nvSpPr>
          <p:cNvPr id="21" name="Rectangle 20">
            <a:extLst>
              <a:ext uri="{FF2B5EF4-FFF2-40B4-BE49-F238E27FC236}">
                <a16:creationId xmlns:a16="http://schemas.microsoft.com/office/drawing/2014/main" id="{B63ADEF0-376A-2042-9D6F-8305358A8730}"/>
              </a:ext>
            </a:extLst>
          </p:cNvPr>
          <p:cNvSpPr/>
          <p:nvPr/>
        </p:nvSpPr>
        <p:spPr>
          <a:xfrm>
            <a:off x="-21020" y="0"/>
            <a:ext cx="9165020" cy="6210300"/>
          </a:xfrm>
          <a:prstGeom prst="rect">
            <a:avLst/>
          </a:prstGeom>
          <a:solidFill>
            <a:schemeClr val="bg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5</a:t>
            </a:fld>
            <a:endParaRPr lang="en-US" dirty="0"/>
          </a:p>
        </p:txBody>
      </p:sp>
      <p:pic>
        <p:nvPicPr>
          <p:cNvPr id="14" name="Picture 13" descr="A close up of a logo&#10;&#10;Description automatically generated">
            <a:extLst>
              <a:ext uri="{FF2B5EF4-FFF2-40B4-BE49-F238E27FC236}">
                <a16:creationId xmlns:a16="http://schemas.microsoft.com/office/drawing/2014/main" id="{BDEF6FF3-4B75-6841-9E9C-6DB7E422F8CB}"/>
              </a:ext>
            </a:extLst>
          </p:cNvPr>
          <p:cNvPicPr>
            <a:picLocks noChangeAspect="1"/>
          </p:cNvPicPr>
          <p:nvPr/>
        </p:nvPicPr>
        <p:blipFill>
          <a:blip r:embed="rId4"/>
          <a:stretch>
            <a:fillRect/>
          </a:stretch>
        </p:blipFill>
        <p:spPr>
          <a:xfrm>
            <a:off x="7096456" y="3665241"/>
            <a:ext cx="914400" cy="914400"/>
          </a:xfrm>
          <a:prstGeom prst="rect">
            <a:avLst/>
          </a:prstGeom>
        </p:spPr>
      </p:pic>
      <p:pic>
        <p:nvPicPr>
          <p:cNvPr id="16" name="Picture 15" descr="A close up of a logo&#10;&#10;Description automatically generated">
            <a:extLst>
              <a:ext uri="{FF2B5EF4-FFF2-40B4-BE49-F238E27FC236}">
                <a16:creationId xmlns:a16="http://schemas.microsoft.com/office/drawing/2014/main" id="{73E6B370-6D11-3F4F-A4AC-56CE6163C1C9}"/>
              </a:ext>
            </a:extLst>
          </p:cNvPr>
          <p:cNvPicPr>
            <a:picLocks noChangeAspect="1"/>
          </p:cNvPicPr>
          <p:nvPr/>
        </p:nvPicPr>
        <p:blipFill>
          <a:blip r:embed="rId5"/>
          <a:stretch>
            <a:fillRect/>
          </a:stretch>
        </p:blipFill>
        <p:spPr>
          <a:xfrm>
            <a:off x="4233367" y="3694693"/>
            <a:ext cx="914400" cy="914400"/>
          </a:xfrm>
          <a:prstGeom prst="rect">
            <a:avLst/>
          </a:prstGeom>
        </p:spPr>
      </p:pic>
      <p:sp>
        <p:nvSpPr>
          <p:cNvPr id="23" name="TextBox 22">
            <a:extLst>
              <a:ext uri="{FF2B5EF4-FFF2-40B4-BE49-F238E27FC236}">
                <a16:creationId xmlns:a16="http://schemas.microsoft.com/office/drawing/2014/main" id="{FF287D94-32C3-6B4E-998F-9154DA7B90DE}"/>
              </a:ext>
            </a:extLst>
          </p:cNvPr>
          <p:cNvSpPr txBox="1"/>
          <p:nvPr/>
        </p:nvSpPr>
        <p:spPr>
          <a:xfrm>
            <a:off x="502704" y="4697362"/>
            <a:ext cx="2649547"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Thousands of product combinations</a:t>
            </a:r>
            <a:endParaRPr lang="en-US" sz="1000" dirty="0">
              <a:solidFill>
                <a:schemeClr val="tx1">
                  <a:lumMod val="85000"/>
                  <a:lumOff val="15000"/>
                </a:schemeClr>
              </a:solidFill>
              <a:latin typeface="Franklin Gothic Medium Cond" panose="020B0606030402020204" pitchFamily="34" charset="0"/>
            </a:endParaRPr>
          </a:p>
        </p:txBody>
      </p:sp>
      <p:sp>
        <p:nvSpPr>
          <p:cNvPr id="25" name="Arrow: Right 17">
            <a:extLst>
              <a:ext uri="{FF2B5EF4-FFF2-40B4-BE49-F238E27FC236}">
                <a16:creationId xmlns:a16="http://schemas.microsoft.com/office/drawing/2014/main" id="{83E15C3E-F9B1-0443-9391-90401C0FE26A}"/>
              </a:ext>
            </a:extLst>
          </p:cNvPr>
          <p:cNvSpPr/>
          <p:nvPr/>
        </p:nvSpPr>
        <p:spPr>
          <a:xfrm rot="5400000">
            <a:off x="5039790" y="3684404"/>
            <a:ext cx="313403" cy="207862"/>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17">
            <a:extLst>
              <a:ext uri="{FF2B5EF4-FFF2-40B4-BE49-F238E27FC236}">
                <a16:creationId xmlns:a16="http://schemas.microsoft.com/office/drawing/2014/main" id="{E04DE1E0-83A4-1540-8734-830674B8D262}"/>
              </a:ext>
            </a:extLst>
          </p:cNvPr>
          <p:cNvSpPr/>
          <p:nvPr/>
        </p:nvSpPr>
        <p:spPr>
          <a:xfrm rot="5400000">
            <a:off x="7902879" y="3654954"/>
            <a:ext cx="313403" cy="207862"/>
          </a:xfrm>
          <a:prstGeom prst="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C3CF06FB-BDCA-A844-BBFA-EEEA4257E468}"/>
              </a:ext>
            </a:extLst>
          </p:cNvPr>
          <p:cNvSpPr txBox="1"/>
          <p:nvPr/>
        </p:nvSpPr>
        <p:spPr>
          <a:xfrm>
            <a:off x="3918056" y="4726813"/>
            <a:ext cx="1545021" cy="707886"/>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Decrease in time and costs</a:t>
            </a:r>
            <a:endParaRPr lang="en-US" sz="1000" dirty="0">
              <a:solidFill>
                <a:schemeClr val="tx1">
                  <a:lumMod val="85000"/>
                  <a:lumOff val="15000"/>
                </a:schemeClr>
              </a:solidFill>
              <a:latin typeface="Franklin Gothic Medium Cond" panose="020B0606030402020204" pitchFamily="34" charset="0"/>
            </a:endParaRPr>
          </a:p>
        </p:txBody>
      </p:sp>
      <p:sp>
        <p:nvSpPr>
          <p:cNvPr id="28" name="TextBox 27">
            <a:extLst>
              <a:ext uri="{FF2B5EF4-FFF2-40B4-BE49-F238E27FC236}">
                <a16:creationId xmlns:a16="http://schemas.microsoft.com/office/drawing/2014/main" id="{7436295C-6D8F-F242-B949-57AB07A343F4}"/>
              </a:ext>
            </a:extLst>
          </p:cNvPr>
          <p:cNvSpPr txBox="1"/>
          <p:nvPr/>
        </p:nvSpPr>
        <p:spPr>
          <a:xfrm>
            <a:off x="6690822" y="4697362"/>
            <a:ext cx="1725667" cy="1015663"/>
          </a:xfrm>
          <a:prstGeom prst="rect">
            <a:avLst/>
          </a:prstGeom>
          <a:noFill/>
        </p:spPr>
        <p:txBody>
          <a:bodyPr wrap="square" rtlCol="0" anchor="ctr">
            <a:spAutoFit/>
          </a:bodyPr>
          <a:lstStyle/>
          <a:p>
            <a:pPr algn="ctr"/>
            <a:r>
              <a:rPr lang="en-US" sz="2000" dirty="0">
                <a:solidFill>
                  <a:schemeClr val="tx1">
                    <a:lumMod val="85000"/>
                    <a:lumOff val="15000"/>
                  </a:schemeClr>
                </a:solidFill>
                <a:latin typeface="Franklin Gothic Medium Cond" panose="020B0606030402020204" pitchFamily="34" charset="0"/>
              </a:rPr>
              <a:t>Does not require an increase in headcount</a:t>
            </a:r>
            <a:endParaRPr lang="en-US" sz="1000" dirty="0">
              <a:solidFill>
                <a:schemeClr val="tx1">
                  <a:lumMod val="85000"/>
                  <a:lumOff val="15000"/>
                </a:schemeClr>
              </a:solidFill>
              <a:latin typeface="Franklin Gothic Medium Cond" panose="020B0606030402020204" pitchFamily="34" charset="0"/>
            </a:endParaRPr>
          </a:p>
        </p:txBody>
      </p:sp>
      <p:pic>
        <p:nvPicPr>
          <p:cNvPr id="13" name="Picture 12" descr="A close up of a logo&#10;&#10;Description automatically generated">
            <a:extLst>
              <a:ext uri="{FF2B5EF4-FFF2-40B4-BE49-F238E27FC236}">
                <a16:creationId xmlns:a16="http://schemas.microsoft.com/office/drawing/2014/main" id="{B0AC24A6-6351-7C44-B66B-53B93559C1F9}"/>
              </a:ext>
            </a:extLst>
          </p:cNvPr>
          <p:cNvPicPr>
            <a:picLocks noChangeAspect="1"/>
          </p:cNvPicPr>
          <p:nvPr/>
        </p:nvPicPr>
        <p:blipFill>
          <a:blip r:embed="rId6"/>
          <a:stretch>
            <a:fillRect/>
          </a:stretch>
        </p:blipFill>
        <p:spPr>
          <a:xfrm>
            <a:off x="1370277" y="3671397"/>
            <a:ext cx="914400" cy="914400"/>
          </a:xfrm>
          <a:prstGeom prst="rect">
            <a:avLst/>
          </a:prstGeom>
        </p:spPr>
      </p:pic>
      <p:sp>
        <p:nvSpPr>
          <p:cNvPr id="18" name="Rectangle 17">
            <a:extLst>
              <a:ext uri="{FF2B5EF4-FFF2-40B4-BE49-F238E27FC236}">
                <a16:creationId xmlns:a16="http://schemas.microsoft.com/office/drawing/2014/main" id="{06BC387B-32D2-7647-9627-8287D84C6C2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TextBox 18">
            <a:extLst>
              <a:ext uri="{FF2B5EF4-FFF2-40B4-BE49-F238E27FC236}">
                <a16:creationId xmlns:a16="http://schemas.microsoft.com/office/drawing/2014/main" id="{2F1C904E-1321-E448-9824-D0478E1A2846}"/>
              </a:ext>
            </a:extLst>
          </p:cNvPr>
          <p:cNvSpPr txBox="1"/>
          <p:nvPr/>
        </p:nvSpPr>
        <p:spPr>
          <a:xfrm>
            <a:off x="582123" y="1249520"/>
            <a:ext cx="3556123" cy="923330"/>
          </a:xfrm>
          <a:prstGeom prst="rect">
            <a:avLst/>
          </a:prstGeom>
          <a:noFill/>
        </p:spPr>
        <p:txBody>
          <a:bodyPr wrap="square" rtlCol="0" anchor="ctr">
            <a:spAutoFit/>
          </a:bodyPr>
          <a:lstStyle/>
          <a:p>
            <a:r>
              <a:rPr lang="en-US" sz="5400" dirty="0" err="1">
                <a:solidFill>
                  <a:schemeClr val="bg1"/>
                </a:solidFill>
                <a:latin typeface="Franklin Gothic Medium Cond" panose="020B0606030402020204" pitchFamily="34" charset="0"/>
              </a:rPr>
              <a:t>AutoML</a:t>
            </a:r>
            <a:endParaRPr lang="en-US" sz="2400"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418916843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err="1"/>
              <a:t>AutoML</a:t>
            </a:r>
            <a:r>
              <a:rPr lang="en-US" dirty="0"/>
              <a:t> has mostly been used for</a:t>
            </a:r>
          </a:p>
        </p:txBody>
      </p:sp>
      <p:sp>
        <p:nvSpPr>
          <p:cNvPr id="3" name="Content Placeholder 2"/>
          <p:cNvSpPr>
            <a:spLocks noGrp="1"/>
          </p:cNvSpPr>
          <p:nvPr>
            <p:ph idx="1"/>
          </p:nvPr>
        </p:nvSpPr>
        <p:spPr/>
        <p:txBody>
          <a:bodyPr/>
          <a:lstStyle/>
          <a:p>
            <a:r>
              <a:rPr lang="en-US" dirty="0"/>
              <a:t>More widespread for non time-series applications</a:t>
            </a:r>
          </a:p>
          <a:p>
            <a:r>
              <a:rPr lang="en-US" dirty="0"/>
              <a:t>Lit review stuff</a:t>
            </a:r>
          </a:p>
          <a:p>
            <a:r>
              <a:rPr lang="en-US" dirty="0"/>
              <a:t>(30 seconds)</a:t>
            </a:r>
          </a:p>
        </p:txBody>
      </p:sp>
      <p:sp>
        <p:nvSpPr>
          <p:cNvPr id="4" name="Slide Number Placeholder 3"/>
          <p:cNvSpPr>
            <a:spLocks noGrp="1"/>
          </p:cNvSpPr>
          <p:nvPr>
            <p:ph type="sldNum" sz="quarter" idx="12"/>
          </p:nvPr>
        </p:nvSpPr>
        <p:spPr/>
        <p:txBody>
          <a:bodyPr/>
          <a:lstStyle/>
          <a:p>
            <a:fld id="{38327683-8978-6B4B-9130-4A6A841F0549}" type="slidenum">
              <a:rPr lang="en-US" smtClean="0"/>
              <a:t>6</a:t>
            </a:fld>
            <a:endParaRPr lang="en-US" dirty="0"/>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7E6DE4D7-D7A0-48AF-AF8A-D81C59ADFE7B}"/>
              </a:ext>
            </a:extLst>
          </p:cNvPr>
          <p:cNvPicPr>
            <a:picLocks noChangeAspect="1"/>
          </p:cNvPicPr>
          <p:nvPr/>
        </p:nvPicPr>
        <p:blipFill rotWithShape="1">
          <a:blip r:embed="rId3"/>
          <a:srcRect l="42500" t="33407" r="51833" b="57111"/>
          <a:stretch/>
        </p:blipFill>
        <p:spPr>
          <a:xfrm>
            <a:off x="1232007" y="3599399"/>
            <a:ext cx="914400" cy="860612"/>
          </a:xfrm>
          <a:prstGeom prst="rect">
            <a:avLst/>
          </a:prstGeom>
        </p:spPr>
      </p:pic>
      <p:sp>
        <p:nvSpPr>
          <p:cNvPr id="4" name="Slide Number Placeholder 3"/>
          <p:cNvSpPr>
            <a:spLocks noGrp="1"/>
          </p:cNvSpPr>
          <p:nvPr>
            <p:ph type="sldNum" sz="quarter" idx="12"/>
          </p:nvPr>
        </p:nvSpPr>
        <p:spPr/>
        <p:txBody>
          <a:bodyPr/>
          <a:lstStyle/>
          <a:p>
            <a:fld id="{38327683-8978-6B4B-9130-4A6A841F0549}" type="slidenum">
              <a:rPr lang="en-US" smtClean="0"/>
              <a:t>7</a:t>
            </a:fld>
            <a:endParaRPr lang="en-US" dirty="0"/>
          </a:p>
        </p:txBody>
      </p:sp>
      <p:sp>
        <p:nvSpPr>
          <p:cNvPr id="10" name="TextBox 9">
            <a:extLst>
              <a:ext uri="{FF2B5EF4-FFF2-40B4-BE49-F238E27FC236}">
                <a16:creationId xmlns:a16="http://schemas.microsoft.com/office/drawing/2014/main" id="{9A7E032A-46B6-4FDF-937F-E83899D18387}"/>
              </a:ext>
            </a:extLst>
          </p:cNvPr>
          <p:cNvSpPr txBox="1"/>
          <p:nvPr/>
        </p:nvSpPr>
        <p:spPr>
          <a:xfrm>
            <a:off x="598716" y="4684563"/>
            <a:ext cx="2180983"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Serially correlated data</a:t>
            </a:r>
            <a:endParaRPr lang="en-US" sz="2400" dirty="0">
              <a:latin typeface="Franklin Gothic Medium Cond" panose="020B0606030402020204" pitchFamily="34" charset="0"/>
            </a:endParaRPr>
          </a:p>
        </p:txBody>
      </p:sp>
      <p:sp>
        <p:nvSpPr>
          <p:cNvPr id="12" name="TextBox 11">
            <a:extLst>
              <a:ext uri="{FF2B5EF4-FFF2-40B4-BE49-F238E27FC236}">
                <a16:creationId xmlns:a16="http://schemas.microsoft.com/office/drawing/2014/main" id="{FD3E4D6E-A6F4-4255-8F50-506E1FE68F76}"/>
              </a:ext>
            </a:extLst>
          </p:cNvPr>
          <p:cNvSpPr txBox="1"/>
          <p:nvPr/>
        </p:nvSpPr>
        <p:spPr>
          <a:xfrm>
            <a:off x="3581307" y="4900007"/>
            <a:ext cx="1981385" cy="523220"/>
          </a:xfrm>
          <a:prstGeom prst="rect">
            <a:avLst/>
          </a:prstGeom>
          <a:noFill/>
        </p:spPr>
        <p:txBody>
          <a:bodyPr wrap="square" rtlCol="0" anchor="ctr">
            <a:spAutoFit/>
          </a:bodyPr>
          <a:lstStyle/>
          <a:p>
            <a:pPr algn="ctr"/>
            <a:r>
              <a:rPr lang="en-US" sz="2800" dirty="0">
                <a:latin typeface="Franklin Gothic Medium Cond" panose="020B0606030402020204" pitchFamily="34" charset="0"/>
              </a:rPr>
              <a:t>Bad forecasts</a:t>
            </a:r>
            <a:endParaRPr lang="en-US" sz="2400" dirty="0">
              <a:latin typeface="Franklin Gothic Medium Cond" panose="020B0606030402020204" pitchFamily="34" charset="0"/>
            </a:endParaRPr>
          </a:p>
        </p:txBody>
      </p:sp>
      <p:sp>
        <p:nvSpPr>
          <p:cNvPr id="14" name="TextBox 13">
            <a:extLst>
              <a:ext uri="{FF2B5EF4-FFF2-40B4-BE49-F238E27FC236}">
                <a16:creationId xmlns:a16="http://schemas.microsoft.com/office/drawing/2014/main" id="{1612F613-8757-48DA-8929-A3890BBE7882}"/>
              </a:ext>
            </a:extLst>
          </p:cNvPr>
          <p:cNvSpPr txBox="1"/>
          <p:nvPr/>
        </p:nvSpPr>
        <p:spPr>
          <a:xfrm>
            <a:off x="6777439" y="4684563"/>
            <a:ext cx="1630680"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Expensive mistake</a:t>
            </a:r>
            <a:endParaRPr lang="en-US" sz="2400" dirty="0">
              <a:latin typeface="Franklin Gothic Medium Cond" panose="020B0606030402020204" pitchFamily="34" charset="0"/>
            </a:endParaRPr>
          </a:p>
        </p:txBody>
      </p:sp>
      <p:sp>
        <p:nvSpPr>
          <p:cNvPr id="18" name="Arrow: Right 17">
            <a:extLst>
              <a:ext uri="{FF2B5EF4-FFF2-40B4-BE49-F238E27FC236}">
                <a16:creationId xmlns:a16="http://schemas.microsoft.com/office/drawing/2014/main" id="{4B953E58-E387-443E-81D6-CAE38BAC69B5}"/>
              </a:ext>
            </a:extLst>
          </p:cNvPr>
          <p:cNvSpPr/>
          <p:nvPr/>
        </p:nvSpPr>
        <p:spPr>
          <a:xfrm>
            <a:off x="2779699"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998447CF-C422-45D6-B52C-F635763A5A94}"/>
              </a:ext>
            </a:extLst>
          </p:cNvPr>
          <p:cNvSpPr/>
          <p:nvPr/>
        </p:nvSpPr>
        <p:spPr>
          <a:xfrm>
            <a:off x="5897157"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F79F0E8B-1CC1-433E-B672-7DAF1F24D89A}"/>
              </a:ext>
            </a:extLst>
          </p:cNvPr>
          <p:cNvPicPr>
            <a:picLocks noChangeAspect="1"/>
          </p:cNvPicPr>
          <p:nvPr/>
        </p:nvPicPr>
        <p:blipFill rotWithShape="1">
          <a:blip r:embed="rId3"/>
          <a:srcRect l="42500" t="33407" r="51833" b="57111"/>
          <a:stretch/>
        </p:blipFill>
        <p:spPr>
          <a:xfrm>
            <a:off x="4114799" y="3618378"/>
            <a:ext cx="914400" cy="860612"/>
          </a:xfrm>
          <a:prstGeom prst="rect">
            <a:avLst/>
          </a:prstGeom>
        </p:spPr>
      </p:pic>
      <p:cxnSp>
        <p:nvCxnSpPr>
          <p:cNvPr id="22" name="Straight Connector 21">
            <a:extLst>
              <a:ext uri="{FF2B5EF4-FFF2-40B4-BE49-F238E27FC236}">
                <a16:creationId xmlns:a16="http://schemas.microsoft.com/office/drawing/2014/main" id="{D6CBE2D0-8879-445F-BB14-F90E31BE17B2}"/>
              </a:ext>
            </a:extLst>
          </p:cNvPr>
          <p:cNvCxnSpPr/>
          <p:nvPr/>
        </p:nvCxnSpPr>
        <p:spPr>
          <a:xfrm flipV="1">
            <a:off x="4248777" y="3891923"/>
            <a:ext cx="646444" cy="335747"/>
          </a:xfrm>
          <a:prstGeom prst="line">
            <a:avLst/>
          </a:prstGeom>
          <a:ln w="19050">
            <a:solidFill>
              <a:srgbClr val="D83038"/>
            </a:solidFill>
            <a:prstDash val="sysDot"/>
          </a:ln>
        </p:spPr>
        <p:style>
          <a:lnRef idx="1">
            <a:schemeClr val="accent1"/>
          </a:lnRef>
          <a:fillRef idx="0">
            <a:schemeClr val="accent1"/>
          </a:fillRef>
          <a:effectRef idx="0">
            <a:schemeClr val="accent1"/>
          </a:effectRef>
          <a:fontRef idx="minor">
            <a:schemeClr val="tx1"/>
          </a:fontRef>
        </p:style>
      </p:cxnSp>
      <p:sp>
        <p:nvSpPr>
          <p:cNvPr id="23" name="&quot;Not Allowed&quot; Symbol 22">
            <a:extLst>
              <a:ext uri="{FF2B5EF4-FFF2-40B4-BE49-F238E27FC236}">
                <a16:creationId xmlns:a16="http://schemas.microsoft.com/office/drawing/2014/main" id="{CE8CA406-5BAF-45F2-8D31-929B0B264770}"/>
              </a:ext>
            </a:extLst>
          </p:cNvPr>
          <p:cNvSpPr/>
          <p:nvPr/>
        </p:nvSpPr>
        <p:spPr>
          <a:xfrm>
            <a:off x="4344298" y="4451130"/>
            <a:ext cx="403793" cy="368919"/>
          </a:xfrm>
          <a:prstGeom prst="noSmoking">
            <a:avLst>
              <a:gd name="adj" fmla="val 9226"/>
            </a:avLst>
          </a:prstGeom>
          <a:solidFill>
            <a:srgbClr val="D83038"/>
          </a:solidFill>
          <a:ln>
            <a:solidFill>
              <a:srgbClr val="D830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5" name="Picture 24" descr="A close up of a logo&#10;&#10;Description automatically generated">
            <a:extLst>
              <a:ext uri="{FF2B5EF4-FFF2-40B4-BE49-F238E27FC236}">
                <a16:creationId xmlns:a16="http://schemas.microsoft.com/office/drawing/2014/main" id="{EB42F1A3-A84A-4AC7-AA2E-AB03783FE5D2}"/>
              </a:ext>
            </a:extLst>
          </p:cNvPr>
          <p:cNvPicPr>
            <a:picLocks noChangeAspect="1"/>
          </p:cNvPicPr>
          <p:nvPr/>
        </p:nvPicPr>
        <p:blipFill>
          <a:blip r:embed="rId4"/>
          <a:stretch>
            <a:fillRect/>
          </a:stretch>
        </p:blipFill>
        <p:spPr>
          <a:xfrm>
            <a:off x="7238185" y="3718347"/>
            <a:ext cx="709189" cy="709189"/>
          </a:xfrm>
          <a:prstGeom prst="rect">
            <a:avLst/>
          </a:prstGeom>
        </p:spPr>
      </p:pic>
      <p:pic>
        <p:nvPicPr>
          <p:cNvPr id="21" name="Picture 20">
            <a:extLst>
              <a:ext uri="{FF2B5EF4-FFF2-40B4-BE49-F238E27FC236}">
                <a16:creationId xmlns:a16="http://schemas.microsoft.com/office/drawing/2014/main" id="{7C39B318-DEA5-F94C-93AC-B63C88537499}"/>
              </a:ext>
            </a:extLst>
          </p:cNvPr>
          <p:cNvPicPr>
            <a:picLocks noChangeAspect="1"/>
          </p:cNvPicPr>
          <p:nvPr/>
        </p:nvPicPr>
        <p:blipFill rotWithShape="1">
          <a:blip r:embed="rId5"/>
          <a:srcRect l="8681" t="48102" r="67778" b="41261"/>
          <a:stretch/>
        </p:blipFill>
        <p:spPr>
          <a:xfrm flipV="1">
            <a:off x="0" y="-1"/>
            <a:ext cx="9144000" cy="2324101"/>
          </a:xfrm>
          <a:prstGeom prst="rect">
            <a:avLst/>
          </a:prstGeom>
        </p:spPr>
      </p:pic>
      <p:sp>
        <p:nvSpPr>
          <p:cNvPr id="24" name="Rectangle 23">
            <a:extLst>
              <a:ext uri="{FF2B5EF4-FFF2-40B4-BE49-F238E27FC236}">
                <a16:creationId xmlns:a16="http://schemas.microsoft.com/office/drawing/2014/main" id="{FFC82AF5-E8FD-6B4D-8DAA-4236210E2329}"/>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3220E64-D312-B14B-8AF2-F6120D6679B1}"/>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95E232AB-C7F5-8A40-8773-594149C3BB92}"/>
              </a:ext>
            </a:extLst>
          </p:cNvPr>
          <p:cNvSpPr txBox="1"/>
          <p:nvPr/>
        </p:nvSpPr>
        <p:spPr>
          <a:xfrm>
            <a:off x="582123" y="987910"/>
            <a:ext cx="3666654"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Why can’t I just do a regression?</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548773-5A90-3A40-B3AE-850ACDCEBF6D}"/>
              </a:ext>
            </a:extLst>
          </p:cNvPr>
          <p:cNvPicPr>
            <a:picLocks noChangeAspect="1"/>
          </p:cNvPicPr>
          <p:nvPr/>
        </p:nvPicPr>
        <p:blipFill rotWithShape="1">
          <a:blip r:embed="rId2"/>
          <a:srcRect l="8681" t="48102" r="67778" b="41261"/>
          <a:stretch/>
        </p:blipFill>
        <p:spPr>
          <a:xfrm flipV="1">
            <a:off x="0" y="-1"/>
            <a:ext cx="9144000" cy="2324101"/>
          </a:xfrm>
          <a:prstGeom prst="rect">
            <a:avLst/>
          </a:prstGeom>
        </p:spPr>
      </p:pic>
      <p:sp>
        <p:nvSpPr>
          <p:cNvPr id="11" name="Slide Number Placeholder 4">
            <a:extLst>
              <a:ext uri="{FF2B5EF4-FFF2-40B4-BE49-F238E27FC236}">
                <a16:creationId xmlns:a16="http://schemas.microsoft.com/office/drawing/2014/main" id="{637E3579-EFDE-C14B-9397-321DCB01194B}"/>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t>8</a:t>
            </a:fld>
            <a:endParaRPr lang="en-US" dirty="0"/>
          </a:p>
        </p:txBody>
      </p:sp>
      <p:sp>
        <p:nvSpPr>
          <p:cNvPr id="12" name="Rectangle 11">
            <a:extLst>
              <a:ext uri="{FF2B5EF4-FFF2-40B4-BE49-F238E27FC236}">
                <a16:creationId xmlns:a16="http://schemas.microsoft.com/office/drawing/2014/main" id="{BAA16BFF-ACAE-0E48-8EA9-21DF45188407}"/>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569A1E8-BB8F-974D-837C-CB8D7DFE2914}"/>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7747AD2B-6042-8444-AAAA-801C1A7754AB}"/>
              </a:ext>
            </a:extLst>
          </p:cNvPr>
          <p:cNvSpPr txBox="1"/>
          <p:nvPr/>
        </p:nvSpPr>
        <p:spPr>
          <a:xfrm>
            <a:off x="582123" y="987910"/>
            <a:ext cx="3556123" cy="1446550"/>
          </a:xfrm>
          <a:prstGeom prst="rect">
            <a:avLst/>
          </a:prstGeom>
          <a:noFill/>
        </p:spPr>
        <p:txBody>
          <a:bodyPr wrap="square" rtlCol="0" anchor="ctr">
            <a:spAutoFit/>
          </a:bodyPr>
          <a:lstStyle/>
          <a:p>
            <a:r>
              <a:rPr lang="en-US" sz="4400" dirty="0" err="1">
                <a:solidFill>
                  <a:schemeClr val="bg1"/>
                </a:solidFill>
                <a:latin typeface="Franklin Gothic Medium Cond" panose="020B0606030402020204" pitchFamily="34" charset="0"/>
              </a:rPr>
              <a:t>AutoML</a:t>
            </a:r>
            <a:r>
              <a:rPr lang="en-US" sz="4400" dirty="0">
                <a:solidFill>
                  <a:schemeClr val="bg1"/>
                </a:solidFill>
                <a:latin typeface="Franklin Gothic Medium Cond" panose="020B0606030402020204" pitchFamily="34" charset="0"/>
              </a:rPr>
              <a:t> Framework</a:t>
            </a:r>
            <a:endParaRPr lang="en-US" dirty="0">
              <a:solidFill>
                <a:schemeClr val="bg1"/>
              </a:solidFill>
              <a:latin typeface="Franklin Gothic Medium Cond" panose="020B0606030402020204" pitchFamily="34" charset="0"/>
            </a:endParaRPr>
          </a:p>
        </p:txBody>
      </p:sp>
      <p:sp>
        <p:nvSpPr>
          <p:cNvPr id="15" name="Oval 14">
            <a:extLst>
              <a:ext uri="{FF2B5EF4-FFF2-40B4-BE49-F238E27FC236}">
                <a16:creationId xmlns:a16="http://schemas.microsoft.com/office/drawing/2014/main" id="{156DF63D-BCFC-2040-B3DE-02D11C0A6EB6}"/>
              </a:ext>
            </a:extLst>
          </p:cNvPr>
          <p:cNvSpPr/>
          <p:nvPr/>
        </p:nvSpPr>
        <p:spPr>
          <a:xfrm>
            <a:off x="582123" y="2996390"/>
            <a:ext cx="1304734" cy="13075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Franklin Gothic Medium Cond" panose="020B0606030402020204" pitchFamily="34" charset="0"/>
              </a:rPr>
              <a:t>INPUT</a:t>
            </a:r>
            <a:endParaRPr lang="en-US" dirty="0">
              <a:latin typeface="Franklin Gothic Medium Cond" panose="020B0606030402020204" pitchFamily="34" charset="0"/>
            </a:endParaRPr>
          </a:p>
          <a:p>
            <a:pPr algn="ctr"/>
            <a:r>
              <a:rPr lang="en-US" sz="1050" dirty="0">
                <a:latin typeface="Franklin Gothic Medium Cond" panose="020B0606030402020204" pitchFamily="34" charset="0"/>
              </a:rPr>
              <a:t>Univariate Time Series</a:t>
            </a:r>
          </a:p>
        </p:txBody>
      </p:sp>
      <p:cxnSp>
        <p:nvCxnSpPr>
          <p:cNvPr id="16" name="Straight Connector 15">
            <a:extLst>
              <a:ext uri="{FF2B5EF4-FFF2-40B4-BE49-F238E27FC236}">
                <a16:creationId xmlns:a16="http://schemas.microsoft.com/office/drawing/2014/main" id="{3F4910DB-20F1-0E48-A14D-6359918A3331}"/>
              </a:ext>
            </a:extLst>
          </p:cNvPr>
          <p:cNvCxnSpPr/>
          <p:nvPr/>
        </p:nvCxnSpPr>
        <p:spPr>
          <a:xfrm>
            <a:off x="2119086" y="3635019"/>
            <a:ext cx="594360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51A7B502-C3AD-824F-82B2-869881C29F5C}"/>
              </a:ext>
            </a:extLst>
          </p:cNvPr>
          <p:cNvSpPr txBox="1"/>
          <p:nvPr/>
        </p:nvSpPr>
        <p:spPr>
          <a:xfrm>
            <a:off x="2839156" y="3311853"/>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Record Data Characteristics</a:t>
            </a:r>
          </a:p>
        </p:txBody>
      </p:sp>
      <p:sp>
        <p:nvSpPr>
          <p:cNvPr id="18" name="TextBox 17">
            <a:extLst>
              <a:ext uri="{FF2B5EF4-FFF2-40B4-BE49-F238E27FC236}">
                <a16:creationId xmlns:a16="http://schemas.microsoft.com/office/drawing/2014/main" id="{48A4EB4B-02ED-474C-9EAC-B09127A98B36}"/>
              </a:ext>
            </a:extLst>
          </p:cNvPr>
          <p:cNvSpPr txBox="1"/>
          <p:nvPr/>
        </p:nvSpPr>
        <p:spPr>
          <a:xfrm>
            <a:off x="5450921" y="3311852"/>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Fit Multiple Models</a:t>
            </a:r>
          </a:p>
        </p:txBody>
      </p:sp>
      <p:cxnSp>
        <p:nvCxnSpPr>
          <p:cNvPr id="19" name="Straight Connector 18">
            <a:extLst>
              <a:ext uri="{FF2B5EF4-FFF2-40B4-BE49-F238E27FC236}">
                <a16:creationId xmlns:a16="http://schemas.microsoft.com/office/drawing/2014/main" id="{1CC0F2CF-DC80-4C44-9206-87FDC5314A7D}"/>
              </a:ext>
            </a:extLst>
          </p:cNvPr>
          <p:cNvCxnSpPr/>
          <p:nvPr/>
        </p:nvCxnSpPr>
        <p:spPr>
          <a:xfrm>
            <a:off x="2119086" y="5410479"/>
            <a:ext cx="5943600" cy="0"/>
          </a:xfrm>
          <a:prstGeom prst="line">
            <a:avLst/>
          </a:prstGeom>
          <a:ln w="57150">
            <a:head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EB302CF-4639-804F-BF3C-89E04FF4100C}"/>
              </a:ext>
            </a:extLst>
          </p:cNvPr>
          <p:cNvCxnSpPr>
            <a:cxnSpLocks/>
          </p:cNvCxnSpPr>
          <p:nvPr/>
        </p:nvCxnSpPr>
        <p:spPr>
          <a:xfrm>
            <a:off x="8062686" y="3606442"/>
            <a:ext cx="0" cy="1834428"/>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E489CC8-A639-424E-A022-E04B048FA7A3}"/>
              </a:ext>
            </a:extLst>
          </p:cNvPr>
          <p:cNvSpPr txBox="1"/>
          <p:nvPr/>
        </p:nvSpPr>
        <p:spPr>
          <a:xfrm>
            <a:off x="7285365" y="4183552"/>
            <a:ext cx="1554641" cy="646331"/>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Make Predictions</a:t>
            </a:r>
          </a:p>
        </p:txBody>
      </p:sp>
      <p:sp>
        <p:nvSpPr>
          <p:cNvPr id="22" name="TextBox 21">
            <a:extLst>
              <a:ext uri="{FF2B5EF4-FFF2-40B4-BE49-F238E27FC236}">
                <a16:creationId xmlns:a16="http://schemas.microsoft.com/office/drawing/2014/main" id="{33C017D0-BC13-654E-B4D9-9B1702DEA663}"/>
              </a:ext>
            </a:extLst>
          </p:cNvPr>
          <p:cNvSpPr txBox="1"/>
          <p:nvPr/>
        </p:nvSpPr>
        <p:spPr>
          <a:xfrm>
            <a:off x="4313565" y="5225812"/>
            <a:ext cx="1554641" cy="369332"/>
          </a:xfrm>
          <a:prstGeom prst="rect">
            <a:avLst/>
          </a:prstGeom>
          <a:solidFill>
            <a:schemeClr val="bg1"/>
          </a:solidFill>
        </p:spPr>
        <p:txBody>
          <a:bodyPr wrap="square" rtlCol="0">
            <a:spAutoFit/>
          </a:bodyPr>
          <a:lstStyle/>
          <a:p>
            <a:pPr algn="ctr"/>
            <a:r>
              <a:rPr lang="en-US" dirty="0">
                <a:latin typeface="Franklin Gothic Medium Cond" panose="020B0606030402020204" pitchFamily="34" charset="0"/>
              </a:rPr>
              <a:t>Return Metrics</a:t>
            </a:r>
          </a:p>
        </p:txBody>
      </p:sp>
      <p:sp>
        <p:nvSpPr>
          <p:cNvPr id="23" name="Oval 22">
            <a:extLst>
              <a:ext uri="{FF2B5EF4-FFF2-40B4-BE49-F238E27FC236}">
                <a16:creationId xmlns:a16="http://schemas.microsoft.com/office/drawing/2014/main" id="{886131FD-9D6C-C64D-B8A3-566F5807787C}"/>
              </a:ext>
            </a:extLst>
          </p:cNvPr>
          <p:cNvSpPr/>
          <p:nvPr/>
        </p:nvSpPr>
        <p:spPr>
          <a:xfrm>
            <a:off x="582123" y="4756682"/>
            <a:ext cx="1304734" cy="13075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Franklin Gothic Medium Cond" panose="020B0606030402020204" pitchFamily="34" charset="0"/>
              </a:rPr>
              <a:t>RESULTS</a:t>
            </a:r>
            <a:endParaRPr lang="en-US" sz="1200" dirty="0">
              <a:latin typeface="Franklin Gothic Medium Cond" panose="020B0606030402020204" pitchFamily="34" charset="0"/>
            </a:endParaRPr>
          </a:p>
          <a:p>
            <a:pPr algn="ctr"/>
            <a:r>
              <a:rPr lang="en-US" sz="1050" dirty="0">
                <a:latin typeface="Franklin Gothic Medium Cond" panose="020B0606030402020204" pitchFamily="34" charset="0"/>
              </a:rPr>
              <a:t>Model &amp; Predictions</a:t>
            </a:r>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Stationarity</a:t>
            </a:r>
          </a:p>
        </p:txBody>
      </p:sp>
      <p:sp>
        <p:nvSpPr>
          <p:cNvPr id="3" name="Content Placeholder 2"/>
          <p:cNvSpPr>
            <a:spLocks noGrp="1"/>
          </p:cNvSpPr>
          <p:nvPr>
            <p:ph idx="1"/>
          </p:nvPr>
        </p:nvSpPr>
        <p:spPr/>
        <p:txBody>
          <a:bodyPr>
            <a:normAutofit lnSpcReduction="10000"/>
          </a:bodyPr>
          <a:lstStyle/>
          <a:p>
            <a:r>
              <a:rPr lang="en-US" dirty="0"/>
              <a:t>Constant mean</a:t>
            </a:r>
          </a:p>
          <a:p>
            <a:r>
              <a:rPr lang="en-US" dirty="0"/>
              <a:t>Constant variance</a:t>
            </a:r>
          </a:p>
          <a:p>
            <a:r>
              <a:rPr lang="en-US" dirty="0"/>
              <a:t>Constant autocorrelations</a:t>
            </a:r>
          </a:p>
          <a:p>
            <a:r>
              <a:rPr lang="en-US" dirty="0"/>
              <a:t>Important because it’s an assumption for some models</a:t>
            </a:r>
          </a:p>
          <a:p>
            <a:r>
              <a:rPr lang="en-US" dirty="0"/>
              <a:t>Transformations on the data can correct for this</a:t>
            </a:r>
          </a:p>
          <a:p>
            <a:r>
              <a:rPr lang="en-US" dirty="0"/>
              <a:t>One reason why time-series analysis is different</a:t>
            </a:r>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9</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3467</TotalTime>
  <Words>600</Words>
  <Application>Microsoft Macintosh PowerPoint</Application>
  <PresentationFormat>On-screen Show (4:3)</PresentationFormat>
  <Paragraphs>166</Paragraphs>
  <Slides>18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Bahnschrift</vt:lpstr>
      <vt:lpstr>Calibri</vt:lpstr>
      <vt:lpstr>Calibri Light</vt:lpstr>
      <vt:lpstr>Franklin Gothic Book</vt:lpstr>
      <vt:lpstr>Franklin Gothic Heavy</vt:lpstr>
      <vt:lpstr>Franklin Gothic Medium Cond</vt:lpstr>
      <vt:lpstr>Office Theme</vt:lpstr>
      <vt:lpstr>How Much Beer  Do I Need to Stock?    An Automated Approach to  Demand Forecasting </vt:lpstr>
      <vt:lpstr>PowerPoint Presentation</vt:lpstr>
      <vt:lpstr>PowerPoint Presentation</vt:lpstr>
      <vt:lpstr>PowerPoint Presentation</vt:lpstr>
      <vt:lpstr>PowerPoint Presentation</vt:lpstr>
      <vt:lpstr>What AutoML has mostly been used for</vt:lpstr>
      <vt:lpstr>PowerPoint Presentation</vt:lpstr>
      <vt:lpstr>PowerPoint Presentation</vt:lpstr>
      <vt:lpstr>Stationarity</vt:lpstr>
      <vt:lpstr>PowerPoint Presentation</vt:lpstr>
      <vt:lpstr>PowerPoint Presentation</vt:lpstr>
      <vt:lpstr>PowerPoint Presentation</vt:lpstr>
      <vt:lpstr>PowerPoint Presentation</vt:lpstr>
      <vt:lpstr>PowerPoint Presentation</vt:lpstr>
      <vt:lpstr>PowerPoint Presentation</vt:lpstr>
      <vt:lpstr>Aggregation</vt:lpstr>
      <vt:lpstr>PowerPoint Presentation</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Engels</dc:creator>
  <cp:lastModifiedBy>Christian Nava</cp:lastModifiedBy>
  <cp:revision>60</cp:revision>
  <dcterms:created xsi:type="dcterms:W3CDTF">2017-03-18T16:30:52Z</dcterms:created>
  <dcterms:modified xsi:type="dcterms:W3CDTF">2020-08-01T02:43:27Z</dcterms:modified>
</cp:coreProperties>
</file>

<file path=docProps/thumbnail.jpeg>
</file>